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80" r:id="rId4"/>
    <p:sldId id="257" r:id="rId5"/>
    <p:sldId id="283" r:id="rId6"/>
    <p:sldId id="264" r:id="rId7"/>
    <p:sldId id="281" r:id="rId8"/>
    <p:sldId id="258" r:id="rId9"/>
    <p:sldId id="279" r:id="rId10"/>
    <p:sldId id="260" r:id="rId11"/>
    <p:sldId id="263" r:id="rId12"/>
    <p:sldId id="265" r:id="rId13"/>
    <p:sldId id="270" r:id="rId14"/>
    <p:sldId id="271" r:id="rId15"/>
    <p:sldId id="276" r:id="rId16"/>
    <p:sldId id="267" r:id="rId17"/>
    <p:sldId id="272" r:id="rId18"/>
    <p:sldId id="273" r:id="rId19"/>
    <p:sldId id="274" r:id="rId20"/>
    <p:sldId id="269" r:id="rId21"/>
    <p:sldId id="282" r:id="rId22"/>
    <p:sldId id="275" r:id="rId23"/>
    <p:sldId id="277" r:id="rId24"/>
    <p:sldId id="284" r:id="rId25"/>
    <p:sldId id="278" r:id="rId2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97"/>
  </p:normalViewPr>
  <p:slideViewPr>
    <p:cSldViewPr snapToGrid="0">
      <p:cViewPr>
        <p:scale>
          <a:sx n="75" d="100"/>
          <a:sy n="75" d="100"/>
        </p:scale>
        <p:origin x="1712" y="1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A312-593A-35FA-101F-FAE6A728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F0BBD925-EEA1-F034-D273-A8BD40CC0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6C35AA94-1596-33B1-4112-4586E6FFEC14}"/>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D78F489C-05FD-1D37-AAC2-FD46E692056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0241230-A808-54F4-5F52-E0DA05FDFE6C}"/>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243141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128C-DFDE-6CE8-9EBC-5DC781A9FB97}"/>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058D3AAB-6DBF-B1AF-474D-6EFAFB968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F289636-1B82-706C-AB97-418EE67CDD5E}"/>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9C1B6DAE-61D1-AF99-7460-7D940AD95B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0EA55A9-E27C-9882-5230-08264C09D308}"/>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183318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BB6F73-8200-B4BF-808D-3A4D0161A0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AE274545-5261-3726-9ABB-C80CCA5FF4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544138C9-0FE3-74DF-2F42-1516660D3A6F}"/>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29FFB636-BE77-A28D-E9EE-436793F85ED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F479FE6-2DD5-1563-AEDF-5E5889991F4E}"/>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402467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4DB-2391-F239-2D4A-61066947D2C7}"/>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EC17A1DB-0AAF-0F4D-D826-E65BCAADB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B81D4FD-6DEB-1C25-8759-6B2C78AAF27C}"/>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30FC0413-4279-6989-FF51-5721E4A64EA9}"/>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1688935-F54F-BE12-08DA-6B80A31F02DA}"/>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402835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E258-0D3F-6B38-D771-E004451D0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0781F4FE-4AB7-D06F-88AF-C2F240B86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E5AAA1-FEF7-8850-8838-2F07BB803F8A}"/>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FF717F22-483B-63E6-E80C-EFF28522027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8009406-B7E8-6FCD-6082-2628FB642D22}"/>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76954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1A86-7BEF-AE28-B658-28D93A12B34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2AC8E64A-1F90-8E2B-5A61-6D6E61B5A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FF8295D5-2425-BE61-525A-160E41200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9D3CA1C-9F6C-E41B-DC80-1A39563358F3}"/>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6" name="Footer Placeholder 5">
            <a:extLst>
              <a:ext uri="{FF2B5EF4-FFF2-40B4-BE49-F238E27FC236}">
                <a16:creationId xmlns:a16="http://schemas.microsoft.com/office/drawing/2014/main" id="{AF80FEEA-3A3C-D34F-43B0-53A9BDFEAF6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6F10816-1D87-8A43-E70F-27E492BAA1AE}"/>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262607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54EE-B71E-0F1F-4C2F-FC63BE892614}"/>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59DFDDBC-27B0-4FBB-D387-BB8AA7832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F1485-FC1E-C6C8-7FF0-2429C5762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1454C738-B43E-2F07-1CBF-BDC4112EA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A7F30-8F24-0E51-79BB-CA57BC48D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BAA90E0B-7DEE-D241-D743-1DDAC6299353}"/>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8" name="Footer Placeholder 7">
            <a:extLst>
              <a:ext uri="{FF2B5EF4-FFF2-40B4-BE49-F238E27FC236}">
                <a16:creationId xmlns:a16="http://schemas.microsoft.com/office/drawing/2014/main" id="{2A594B41-DA83-4076-B7D4-10A0D2681BAD}"/>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170B0F8-B1F4-B75D-E185-68683ADF1434}"/>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162490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52C1-B01A-70B7-2020-C3F8276C7B42}"/>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EDA00E8C-C03F-1BA3-82E9-1993A389FB71}"/>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4" name="Footer Placeholder 3">
            <a:extLst>
              <a:ext uri="{FF2B5EF4-FFF2-40B4-BE49-F238E27FC236}">
                <a16:creationId xmlns:a16="http://schemas.microsoft.com/office/drawing/2014/main" id="{691FC14C-0E11-36EE-2DEA-C027F401C219}"/>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088A810E-E2AF-1397-B5F7-1E180233DDE2}"/>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239619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9CC2F-DAEC-BC6C-D70B-C340B492A68C}"/>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3" name="Footer Placeholder 2">
            <a:extLst>
              <a:ext uri="{FF2B5EF4-FFF2-40B4-BE49-F238E27FC236}">
                <a16:creationId xmlns:a16="http://schemas.microsoft.com/office/drawing/2014/main" id="{A7B9577E-35FA-95E4-65B7-7A6CC5589283}"/>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CC44836F-4ECD-77AF-084C-2051E27BBE44}"/>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420037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647B-CFEB-40F2-6FC7-BC2A6388D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48B73DBD-7728-6C21-85B5-ACDC3C496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B1569982-761F-132D-A4D2-1508DBCB8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D2913-AF30-BB7C-53FC-6EE00B877DEF}"/>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6" name="Footer Placeholder 5">
            <a:extLst>
              <a:ext uri="{FF2B5EF4-FFF2-40B4-BE49-F238E27FC236}">
                <a16:creationId xmlns:a16="http://schemas.microsoft.com/office/drawing/2014/main" id="{899FE1EC-7E03-B686-8E3B-0E01D28D793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787F3ECB-D484-76DB-72C1-F1CECC7D2487}"/>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99542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33E9-EB2B-995D-6F17-C958D24C7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F781CA91-73FD-B350-988C-BC3563828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3D57A407-4DE9-DACC-6834-D06627D8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D9DF4-3C99-A1EF-C63D-F1C6768D61BA}"/>
              </a:ext>
            </a:extLst>
          </p:cNvPr>
          <p:cNvSpPr>
            <a:spLocks noGrp="1"/>
          </p:cNvSpPr>
          <p:nvPr>
            <p:ph type="dt" sz="half" idx="10"/>
          </p:nvPr>
        </p:nvSpPr>
        <p:spPr/>
        <p:txBody>
          <a:bodyPr/>
          <a:lstStyle/>
          <a:p>
            <a:fld id="{75B248C5-FC26-9246-9BA3-4EA4CDB76DCF}" type="datetimeFigureOut">
              <a:rPr lang="en-IL" smtClean="0"/>
              <a:t>12/10/2023</a:t>
            </a:fld>
            <a:endParaRPr lang="en-IL"/>
          </a:p>
        </p:txBody>
      </p:sp>
      <p:sp>
        <p:nvSpPr>
          <p:cNvPr id="6" name="Footer Placeholder 5">
            <a:extLst>
              <a:ext uri="{FF2B5EF4-FFF2-40B4-BE49-F238E27FC236}">
                <a16:creationId xmlns:a16="http://schemas.microsoft.com/office/drawing/2014/main" id="{5538BA81-801A-DE07-DC35-BF355AABC22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088E66F4-3F24-4530-6FCD-B4234DC4B498}"/>
              </a:ext>
            </a:extLst>
          </p:cNvPr>
          <p:cNvSpPr>
            <a:spLocks noGrp="1"/>
          </p:cNvSpPr>
          <p:nvPr>
            <p:ph type="sldNum" sz="quarter" idx="12"/>
          </p:nvPr>
        </p:nvSpPr>
        <p:spPr/>
        <p:txBody>
          <a:bodyPr/>
          <a:lstStyle/>
          <a:p>
            <a:fld id="{DD5E6BB4-825B-6242-B20D-9496D1B85C0A}" type="slidenum">
              <a:rPr lang="en-IL" smtClean="0"/>
              <a:t>‹#›</a:t>
            </a:fld>
            <a:endParaRPr lang="en-IL"/>
          </a:p>
        </p:txBody>
      </p:sp>
    </p:spTree>
    <p:extLst>
      <p:ext uri="{BB962C8B-B14F-4D97-AF65-F5344CB8AC3E}">
        <p14:creationId xmlns:p14="http://schemas.microsoft.com/office/powerpoint/2010/main" val="405940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63BBA-74B4-F433-8464-266A5C098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4692DDC2-694C-5243-F2AA-5027737E2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3572BD2-C869-55BA-9E30-E0AB56805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248C5-FC26-9246-9BA3-4EA4CDB76DCF}" type="datetimeFigureOut">
              <a:rPr lang="en-IL" smtClean="0"/>
              <a:t>12/10/2023</a:t>
            </a:fld>
            <a:endParaRPr lang="en-IL"/>
          </a:p>
        </p:txBody>
      </p:sp>
      <p:sp>
        <p:nvSpPr>
          <p:cNvPr id="5" name="Footer Placeholder 4">
            <a:extLst>
              <a:ext uri="{FF2B5EF4-FFF2-40B4-BE49-F238E27FC236}">
                <a16:creationId xmlns:a16="http://schemas.microsoft.com/office/drawing/2014/main" id="{F02EBD83-5DDE-4FFF-8929-330E64B98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5BFB117-0478-710D-CB6B-08CFE7A4B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E6BB4-825B-6242-B20D-9496D1B85C0A}" type="slidenum">
              <a:rPr lang="en-IL" smtClean="0"/>
              <a:t>‹#›</a:t>
            </a:fld>
            <a:endParaRPr lang="en-IL"/>
          </a:p>
        </p:txBody>
      </p:sp>
    </p:spTree>
    <p:extLst>
      <p:ext uri="{BB962C8B-B14F-4D97-AF65-F5344CB8AC3E}">
        <p14:creationId xmlns:p14="http://schemas.microsoft.com/office/powerpoint/2010/main" val="257545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document/d/1A6rhGT8Ts928hmuA1zJdIBGnFUXMgHURgu6BQg_PHGU/edit?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Banana#World_War_II" TargetMode="External"/><Relationship Id="rId13" Type="http://schemas.openxmlformats.org/officeDocument/2006/relationships/image" Target="../media/image4.jpeg"/><Relationship Id="rId3" Type="http://schemas.openxmlformats.org/officeDocument/2006/relationships/hyperlink" Target="https://en.wikipedia.org/wiki/Banana#Africa" TargetMode="External"/><Relationship Id="rId7" Type="http://schemas.openxmlformats.org/officeDocument/2006/relationships/hyperlink" Target="https://en.wikipedia.org/wiki/Agriculture_in_Honduras#Bananas" TargetMode="External"/><Relationship Id="rId12" Type="http://schemas.openxmlformats.org/officeDocument/2006/relationships/image" Target="../media/image1.png"/><Relationship Id="rId2" Type="http://schemas.openxmlformats.org/officeDocument/2006/relationships/hyperlink" Target="https://en.wikipedia.org/wiki/Banana#Southeast_Asia"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n.wikipedia.org/wiki/Agriculture_in_Guatemala#Bananas" TargetMode="External"/><Relationship Id="rId11" Type="http://schemas.openxmlformats.org/officeDocument/2006/relationships/hyperlink" Target="https://en.wikipedia.org/wiki/Chiquita_Brands_International#Logo_and_advertising" TargetMode="External"/><Relationship Id="rId5" Type="http://schemas.openxmlformats.org/officeDocument/2006/relationships/hyperlink" Target="https://en.wikipedia.org/wiki/United_Fruit_Company#Banana_production" TargetMode="External"/><Relationship Id="rId15" Type="http://schemas.openxmlformats.org/officeDocument/2006/relationships/image" Target="../media/image6.jpeg"/><Relationship Id="rId10" Type="http://schemas.openxmlformats.org/officeDocument/2006/relationships/hyperlink" Target="https://en.wikipedia.org/wiki/Day-O_(The_Banana_Boat_Song)" TargetMode="External"/><Relationship Id="rId4" Type="http://schemas.openxmlformats.org/officeDocument/2006/relationships/hyperlink" Target="https://en.wikipedia.org/wiki/Banana#Americas" TargetMode="External"/><Relationship Id="rId9" Type="http://schemas.openxmlformats.org/officeDocument/2006/relationships/hyperlink" Target="https://en.wikipedia.org/wiki/The_Velvet_Underground_%26_Nico#Album_cover" TargetMode="External"/><Relationship Id="rId1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mindmup.com/map/1ODF7dYp8TxndCi6h_7bw4OoKKdcUbKmF"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rive.mindmup.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an.org.il/content/kan/podcasts/p-8358/24815/"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document/d/1A6rhGT8Ts928hmuA1zJdIBGnFUXMgHURgu6BQg_PHGU/edit?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971A-6CDC-DFB8-5A31-8ED81E541B2F}"/>
              </a:ext>
            </a:extLst>
          </p:cNvPr>
          <p:cNvSpPr>
            <a:spLocks noGrp="1"/>
          </p:cNvSpPr>
          <p:nvPr>
            <p:ph type="ctrTitle"/>
          </p:nvPr>
        </p:nvSpPr>
        <p:spPr>
          <a:xfrm>
            <a:off x="1524000" y="708550"/>
            <a:ext cx="9144000" cy="1022123"/>
          </a:xfrm>
        </p:spPr>
        <p:txBody>
          <a:bodyPr/>
          <a:lstStyle/>
          <a:p>
            <a:pPr algn="ctr" defTabSz="914400" rtl="1" eaLnBrk="1" latinLnBrk="0" hangingPunct="1">
              <a:lnSpc>
                <a:spcPct val="90000"/>
              </a:lnSpc>
              <a:spcBef>
                <a:spcPct val="0"/>
              </a:spcBef>
              <a:buNone/>
            </a:pPr>
            <a:r>
              <a:rPr lang="he-IL" dirty="0">
                <a:latin typeface="Assistant" pitchFamily="2" charset="-79"/>
                <a:cs typeface="Assistant" pitchFamily="2" charset="-79"/>
              </a:rPr>
              <a:t>תבנית למצגת מחקר ״חפץ״</a:t>
            </a:r>
            <a:endParaRPr lang="en-IL" dirty="0">
              <a:latin typeface="Assistant" pitchFamily="2" charset="-79"/>
              <a:cs typeface="Assistant" pitchFamily="2" charset="-79"/>
            </a:endParaRPr>
          </a:p>
        </p:txBody>
      </p:sp>
      <p:pic>
        <p:nvPicPr>
          <p:cNvPr id="4" name="Picture 3">
            <a:extLst>
              <a:ext uri="{FF2B5EF4-FFF2-40B4-BE49-F238E27FC236}">
                <a16:creationId xmlns:a16="http://schemas.microsoft.com/office/drawing/2014/main" id="{823DFD89-6399-033D-DFD0-838E73229F1A}"/>
              </a:ext>
            </a:extLst>
          </p:cNvPr>
          <p:cNvPicPr>
            <a:picLocks noChangeAspect="1"/>
          </p:cNvPicPr>
          <p:nvPr/>
        </p:nvPicPr>
        <p:blipFill>
          <a:blip r:embed="rId2"/>
          <a:stretch>
            <a:fillRect/>
          </a:stretch>
        </p:blipFill>
        <p:spPr>
          <a:xfrm>
            <a:off x="5500290" y="5002066"/>
            <a:ext cx="1191419" cy="1791415"/>
          </a:xfrm>
          <a:prstGeom prst="rect">
            <a:avLst/>
          </a:prstGeom>
        </p:spPr>
      </p:pic>
      <p:sp>
        <p:nvSpPr>
          <p:cNvPr id="6" name="Subtitle 5">
            <a:extLst>
              <a:ext uri="{FF2B5EF4-FFF2-40B4-BE49-F238E27FC236}">
                <a16:creationId xmlns:a16="http://schemas.microsoft.com/office/drawing/2014/main" id="{7EDFEB2C-2C05-DA27-EA1A-D38D26CE031F}"/>
              </a:ext>
            </a:extLst>
          </p:cNvPr>
          <p:cNvSpPr>
            <a:spLocks noGrp="1"/>
          </p:cNvSpPr>
          <p:nvPr>
            <p:ph type="subTitle" idx="1"/>
          </p:nvPr>
        </p:nvSpPr>
        <p:spPr>
          <a:xfrm>
            <a:off x="1177445" y="1959009"/>
            <a:ext cx="9837107" cy="2814721"/>
          </a:xfrm>
        </p:spPr>
        <p:txBody>
          <a:bodyPr>
            <a:noAutofit/>
          </a:bodyPr>
          <a:lstStyle/>
          <a:p>
            <a:pPr marL="0" indent="0" algn="ctr" defTabSz="914400" rtl="1" eaLnBrk="1" latinLnBrk="0" hangingPunct="1">
              <a:lnSpc>
                <a:spcPct val="90000"/>
              </a:lnSpc>
              <a:spcBef>
                <a:spcPts val="1000"/>
              </a:spcBef>
              <a:buFont typeface="Arial" panose="020B0604020202020204" pitchFamily="34" charset="0"/>
              <a:buNone/>
            </a:pPr>
            <a:r>
              <a:rPr lang="he-IL" sz="1800" dirty="0">
                <a:solidFill>
                  <a:schemeClr val="bg2">
                    <a:lumMod val="50000"/>
                  </a:schemeClr>
                </a:solidFill>
                <a:latin typeface="Assistant" pitchFamily="2" charset="-79"/>
                <a:cs typeface="Assistant" pitchFamily="2" charset="-79"/>
              </a:rPr>
              <a:t>תבנית המצגת הזו אמורה לסייע לבצע מחקר מעמיק. </a:t>
            </a:r>
          </a:p>
          <a:p>
            <a:pPr marL="0" indent="0" algn="ctr" defTabSz="914400" rtl="1" eaLnBrk="1" latinLnBrk="0" hangingPunct="1">
              <a:lnSpc>
                <a:spcPct val="90000"/>
              </a:lnSpc>
              <a:spcBef>
                <a:spcPts val="1000"/>
              </a:spcBef>
              <a:buFont typeface="Arial" panose="020B0604020202020204" pitchFamily="34" charset="0"/>
              <a:buNone/>
            </a:pPr>
            <a:r>
              <a:rPr lang="he-IL" sz="1800" dirty="0">
                <a:solidFill>
                  <a:schemeClr val="bg2">
                    <a:lumMod val="50000"/>
                  </a:schemeClr>
                </a:solidFill>
                <a:latin typeface="Assistant" pitchFamily="2" charset="-79"/>
                <a:cs typeface="Assistant" pitchFamily="2" charset="-79"/>
              </a:rPr>
              <a:t>במצגת מופיעים ראשי פרקים (דוגמאות): מה צריך לחקור? איך? ובאיזה היקף!</a:t>
            </a:r>
            <a:br>
              <a:rPr lang="en-US" sz="1800" dirty="0">
                <a:solidFill>
                  <a:schemeClr val="bg2">
                    <a:lumMod val="50000"/>
                  </a:schemeClr>
                </a:solidFill>
                <a:latin typeface="Assistant" pitchFamily="2" charset="-79"/>
                <a:cs typeface="Assistant" pitchFamily="2" charset="-79"/>
              </a:rPr>
            </a:br>
            <a:r>
              <a:rPr lang="he-IL" sz="1800" dirty="0">
                <a:solidFill>
                  <a:schemeClr val="bg2">
                    <a:lumMod val="50000"/>
                  </a:schemeClr>
                </a:solidFill>
                <a:latin typeface="Assistant" pitchFamily="2" charset="-79"/>
                <a:cs typeface="Assistant" pitchFamily="2" charset="-79"/>
              </a:rPr>
              <a:t>אתם אמורים, לאחר המחקר, להיות ״המומחים״ לחפץ שלכם! </a:t>
            </a:r>
          </a:p>
          <a:p>
            <a:pPr marL="0" indent="0" algn="ctr" defTabSz="914400" rtl="1" eaLnBrk="1" latinLnBrk="0" hangingPunct="1">
              <a:lnSpc>
                <a:spcPct val="90000"/>
              </a:lnSpc>
              <a:spcBef>
                <a:spcPts val="1000"/>
              </a:spcBef>
              <a:buFont typeface="Arial" panose="020B0604020202020204" pitchFamily="34" charset="0"/>
              <a:buNone/>
            </a:pPr>
            <a:r>
              <a:rPr lang="he-IL" sz="1800" dirty="0">
                <a:solidFill>
                  <a:schemeClr val="bg2">
                    <a:lumMod val="50000"/>
                  </a:schemeClr>
                </a:solidFill>
                <a:latin typeface="Assistant" pitchFamily="2" charset="-79"/>
                <a:cs typeface="Assistant" pitchFamily="2" charset="-79"/>
              </a:rPr>
              <a:t>אתם צריכים להיות מסוגלים לענות על שאלות ואפילו לתת הרצאה מעניינת עליו. </a:t>
            </a:r>
          </a:p>
          <a:p>
            <a:pPr marL="0" indent="0" algn="ctr" defTabSz="914400" rtl="1" eaLnBrk="1" latinLnBrk="0" hangingPunct="1">
              <a:lnSpc>
                <a:spcPct val="90000"/>
              </a:lnSpc>
              <a:spcBef>
                <a:spcPts val="1000"/>
              </a:spcBef>
              <a:buFont typeface="Arial" panose="020B0604020202020204" pitchFamily="34" charset="0"/>
              <a:buNone/>
            </a:pPr>
            <a:r>
              <a:rPr lang="he-IL" sz="1800" dirty="0">
                <a:solidFill>
                  <a:schemeClr val="bg2">
                    <a:lumMod val="50000"/>
                  </a:schemeClr>
                </a:solidFill>
                <a:latin typeface="Assistant" pitchFamily="2" charset="-79"/>
                <a:cs typeface="Assistant" pitchFamily="2" charset="-79"/>
              </a:rPr>
              <a:t>השתמשו בתבנית, הוסיפו עוד שקפים או פרקים, אם אתם צריכים.</a:t>
            </a:r>
          </a:p>
          <a:p>
            <a:pPr marL="0" indent="0" algn="ctr" defTabSz="914400" rtl="1" eaLnBrk="1" latinLnBrk="0" hangingPunct="1">
              <a:lnSpc>
                <a:spcPct val="90000"/>
              </a:lnSpc>
              <a:spcBef>
                <a:spcPts val="1000"/>
              </a:spcBef>
              <a:buFont typeface="Arial" panose="020B0604020202020204" pitchFamily="34" charset="0"/>
              <a:buNone/>
            </a:pPr>
            <a:r>
              <a:rPr lang="he-IL" sz="1800" dirty="0">
                <a:solidFill>
                  <a:schemeClr val="bg2">
                    <a:lumMod val="50000"/>
                  </a:schemeClr>
                </a:solidFill>
                <a:latin typeface="Assistant" pitchFamily="2" charset="-79"/>
                <a:cs typeface="Assistant" pitchFamily="2" charset="-79"/>
              </a:rPr>
              <a:t>אל תתעכבו על איך המצגת נראית. לא צריך אפקטים או עיצוב בשלב הזה!</a:t>
            </a:r>
            <a:br>
              <a:rPr lang="en-US" sz="1800" dirty="0">
                <a:solidFill>
                  <a:schemeClr val="bg2">
                    <a:lumMod val="50000"/>
                  </a:schemeClr>
                </a:solidFill>
                <a:latin typeface="Assistant" pitchFamily="2" charset="-79"/>
                <a:cs typeface="Assistant" pitchFamily="2" charset="-79"/>
              </a:rPr>
            </a:br>
            <a:r>
              <a:rPr lang="he-IL" sz="1800" dirty="0">
                <a:solidFill>
                  <a:schemeClr val="bg2">
                    <a:lumMod val="50000"/>
                  </a:schemeClr>
                </a:solidFill>
                <a:latin typeface="Assistant" pitchFamily="2" charset="-79"/>
                <a:cs typeface="Assistant" pitchFamily="2" charset="-79"/>
              </a:rPr>
              <a:t>המצגת הזו, מהווה רק שיטה  (שאנו מציעים לכם) לאיסוף ממצאי המחקר,</a:t>
            </a:r>
            <a:br>
              <a:rPr lang="en-US" sz="1800" dirty="0">
                <a:solidFill>
                  <a:schemeClr val="bg2">
                    <a:lumMod val="50000"/>
                  </a:schemeClr>
                </a:solidFill>
                <a:latin typeface="Assistant" pitchFamily="2" charset="-79"/>
                <a:cs typeface="Assistant" pitchFamily="2" charset="-79"/>
              </a:rPr>
            </a:br>
            <a:r>
              <a:rPr lang="he-IL" sz="1800" dirty="0">
                <a:solidFill>
                  <a:schemeClr val="bg2">
                    <a:lumMod val="50000"/>
                  </a:schemeClr>
                </a:solidFill>
                <a:latin typeface="Assistant" pitchFamily="2" charset="-79"/>
                <a:cs typeface="Assistant" pitchFamily="2" charset="-79"/>
              </a:rPr>
              <a:t>וריכוז שלהם במקום אחד עם חלוקה של הממצאים לסוגים שונים.</a:t>
            </a:r>
            <a:br>
              <a:rPr lang="en-IL" sz="1800" dirty="0">
                <a:solidFill>
                  <a:schemeClr val="bg2">
                    <a:lumMod val="50000"/>
                  </a:schemeClr>
                </a:solidFill>
                <a:latin typeface="Assistant" pitchFamily="2" charset="-79"/>
                <a:cs typeface="Assistant" pitchFamily="2" charset="-79"/>
              </a:rPr>
            </a:br>
            <a:r>
              <a:rPr lang="he-IL" sz="1800" dirty="0">
                <a:solidFill>
                  <a:schemeClr val="bg2">
                    <a:lumMod val="50000"/>
                  </a:schemeClr>
                </a:solidFill>
                <a:latin typeface="Assistant" pitchFamily="2" charset="-79"/>
                <a:cs typeface="Assistant" pitchFamily="2" charset="-79"/>
              </a:rPr>
              <a:t>פתחו את המצגת בדרייב שלכם ועבדו עליה משם!</a:t>
            </a:r>
          </a:p>
        </p:txBody>
      </p:sp>
      <p:sp>
        <p:nvSpPr>
          <p:cNvPr id="7" name="Title 1">
            <a:extLst>
              <a:ext uri="{FF2B5EF4-FFF2-40B4-BE49-F238E27FC236}">
                <a16:creationId xmlns:a16="http://schemas.microsoft.com/office/drawing/2014/main" id="{363D0832-CC8E-7EEE-B11B-6DB13CBB98C3}"/>
              </a:ext>
            </a:extLst>
          </p:cNvPr>
          <p:cNvSpPr txBox="1">
            <a:spLocks/>
          </p:cNvSpPr>
          <p:nvPr/>
        </p:nvSpPr>
        <p:spPr>
          <a:xfrm>
            <a:off x="1524000" y="338203"/>
            <a:ext cx="9144000" cy="3457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1800" dirty="0">
                <a:latin typeface="Assistant" pitchFamily="2" charset="-79"/>
                <a:cs typeface="Assistant" pitchFamily="2" charset="-79"/>
              </a:rPr>
              <a:t>קורס: ליאו2סטיב</a:t>
            </a:r>
            <a:endParaRPr lang="en-IL" sz="1800" dirty="0">
              <a:latin typeface="Assistant" pitchFamily="2" charset="-79"/>
              <a:cs typeface="Assistant" pitchFamily="2" charset="-79"/>
            </a:endParaRPr>
          </a:p>
        </p:txBody>
      </p:sp>
    </p:spTree>
    <p:extLst>
      <p:ext uri="{BB962C8B-B14F-4D97-AF65-F5344CB8AC3E}">
        <p14:creationId xmlns:p14="http://schemas.microsoft.com/office/powerpoint/2010/main" val="279495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2766218"/>
            <a:ext cx="10515600" cy="1325563"/>
          </a:xfrm>
        </p:spPr>
        <p:txBody>
          <a:bodyPr/>
          <a:lstStyle/>
          <a:p>
            <a:pPr algn="ctr" rtl="1"/>
            <a:r>
              <a:rPr lang="he-IL" sz="4400" dirty="0">
                <a:effectLst/>
                <a:latin typeface="Assistant" pitchFamily="2" charset="-79"/>
                <a:cs typeface="Assistant" pitchFamily="2" charset="-79"/>
              </a:rPr>
              <a:t>חלק שני: הכנה למחקר</a:t>
            </a:r>
            <a:endParaRPr lang="en-IL" dirty="0">
              <a:latin typeface="Assistant" pitchFamily="2" charset="-79"/>
              <a:cs typeface="Assistant" pitchFamily="2" charset="-79"/>
            </a:endParaRPr>
          </a:p>
        </p:txBody>
      </p:sp>
      <p:pic>
        <p:nvPicPr>
          <p:cNvPr id="3" name="Picture 2">
            <a:extLst>
              <a:ext uri="{FF2B5EF4-FFF2-40B4-BE49-F238E27FC236}">
                <a16:creationId xmlns:a16="http://schemas.microsoft.com/office/drawing/2014/main" id="{1D48C4CD-2A53-DC30-DDFD-401204AFEDE5}"/>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184407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584AF-0572-42D3-9094-A12954DFA8A8}"/>
              </a:ext>
            </a:extLst>
          </p:cNvPr>
          <p:cNvSpPr>
            <a:spLocks noGrp="1"/>
          </p:cNvSpPr>
          <p:nvPr>
            <p:ph idx="1"/>
          </p:nvPr>
        </p:nvSpPr>
        <p:spPr>
          <a:xfrm>
            <a:off x="7791189" y="5266586"/>
            <a:ext cx="3562611" cy="491690"/>
          </a:xfrm>
        </p:spPr>
        <p:txBody>
          <a:bodyPr>
            <a:noAutofit/>
          </a:bodyPr>
          <a:lstStyle/>
          <a:p>
            <a:pPr marL="0" indent="0" algn="r" rtl="1">
              <a:buNone/>
            </a:pPr>
            <a:r>
              <a:rPr lang="he-IL" dirty="0">
                <a:solidFill>
                  <a:schemeClr val="bg2">
                    <a:lumMod val="90000"/>
                  </a:schemeClr>
                </a:solidFill>
                <a:latin typeface="Assistant" pitchFamily="2" charset="-79"/>
                <a:cs typeface="Assistant" pitchFamily="2" charset="-79"/>
                <a:hlinkClick r:id="rId2"/>
              </a:rPr>
              <a:t>ראו דוגמה לשאלות מחקר</a:t>
            </a:r>
            <a:endParaRPr lang="he-IL" dirty="0">
              <a:solidFill>
                <a:schemeClr val="bg2">
                  <a:lumMod val="90000"/>
                </a:schemeClr>
              </a:solidFill>
              <a:effectLst/>
              <a:latin typeface="Assistant" pitchFamily="2" charset="-79"/>
              <a:cs typeface="Assistant" pitchFamily="2" charset="-79"/>
              <a:hlinkClick r:id="rId2"/>
            </a:endParaRPr>
          </a:p>
          <a:p>
            <a:pPr marL="0" indent="0" algn="r" rtl="1">
              <a:buNone/>
            </a:pPr>
            <a:endParaRPr lang="en-IL" dirty="0">
              <a:latin typeface="Assistant" pitchFamily="2" charset="-79"/>
              <a:cs typeface="Assistant" pitchFamily="2" charset="-79"/>
              <a:hlinkClick r:id="rId2"/>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365126"/>
            <a:ext cx="11210795" cy="1079718"/>
          </a:xfrm>
        </p:spPr>
        <p:txBody>
          <a:bodyPr>
            <a:noAutofit/>
          </a:bodyPr>
          <a:lstStyle/>
          <a:p>
            <a:pPr algn="r" rtl="1"/>
            <a:r>
              <a:rPr lang="he-IL" sz="3200" dirty="0">
                <a:solidFill>
                  <a:srgbClr val="374151"/>
                </a:solidFill>
                <a:effectLst/>
                <a:latin typeface="Assistant" pitchFamily="2" charset="-79"/>
                <a:cs typeface="Assistant" pitchFamily="2" charset="-79"/>
              </a:rPr>
              <a:t>שאלות מחקר:</a:t>
            </a:r>
            <a:endParaRPr lang="en-IL" sz="3200" dirty="0">
              <a:latin typeface="Assistant" pitchFamily="2" charset="-79"/>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838200" y="2160914"/>
            <a:ext cx="10515600" cy="107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dirty="0">
                <a:latin typeface="Assistant" pitchFamily="2" charset="-79"/>
                <a:cs typeface="Assistant" pitchFamily="2" charset="-79"/>
              </a:rPr>
              <a:t>שאלת מחקר ראשונה: </a:t>
            </a:r>
            <a:br>
              <a:rPr lang="en-US" sz="1600" dirty="0">
                <a:latin typeface="Assistant" pitchFamily="2" charset="-79"/>
                <a:cs typeface="Assistant" pitchFamily="2" charset="-79"/>
              </a:rPr>
            </a:br>
            <a:r>
              <a:rPr lang="he-IL" sz="16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600" dirty="0">
              <a:latin typeface="Assistant" pitchFamily="2" charset="-79"/>
              <a:cs typeface="Assistant" pitchFamily="2" charset="-79"/>
            </a:endParaRPr>
          </a:p>
          <a:p>
            <a:pPr marL="0" indent="0" algn="r" rtl="1">
              <a:buFont typeface="Arial" panose="020B0604020202020204" pitchFamily="34" charset="0"/>
              <a:buNone/>
            </a:pPr>
            <a:endParaRPr lang="he-IL" dirty="0">
              <a:latin typeface="Assistant" pitchFamily="2" charset="-79"/>
              <a:cs typeface="Assistant" pitchFamily="2" charset="-79"/>
            </a:endParaRPr>
          </a:p>
          <a:p>
            <a:pPr marL="0" indent="0" algn="r" rtl="1">
              <a:buFont typeface="Arial" panose="020B0604020202020204" pitchFamily="34" charset="0"/>
              <a:buNone/>
            </a:pPr>
            <a:endParaRPr lang="en-IL" dirty="0">
              <a:latin typeface="Assistant" pitchFamily="2" charset="-79"/>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38200" y="3311014"/>
            <a:ext cx="10515600" cy="107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dirty="0">
                <a:latin typeface="Assistant" pitchFamily="2" charset="-79"/>
                <a:cs typeface="Assistant" pitchFamily="2" charset="-79"/>
              </a:rPr>
              <a:t>שאלת מחקר שנייה:</a:t>
            </a:r>
          </a:p>
          <a:p>
            <a:pPr marL="0" indent="0" algn="r" rtl="1">
              <a:buNone/>
            </a:pPr>
            <a:r>
              <a:rPr kumimoji="0" lang="he-IL" sz="1600" b="0" i="0" u="none" strike="noStrike" kern="1200" cap="none" spc="0" normalizeH="0" baseline="0" noProof="0" dirty="0">
                <a:ln>
                  <a:noFill/>
                </a:ln>
                <a:solidFill>
                  <a:srgbClr val="E7E6E6">
                    <a:lumMod val="75000"/>
                  </a:srgbClr>
                </a:solidFill>
                <a:effectLst/>
                <a:uLnTx/>
                <a:uFillTx/>
                <a:latin typeface="Assistant" pitchFamily="2" charset="-79"/>
                <a:ea typeface="+mn-ea"/>
                <a:cs typeface="Assistant" pitchFamily="2" charset="-79"/>
              </a:rPr>
              <a:t>כתבו את שלכם במקום זה כתבו את שלכם במקום זה כתבו את שלכם במקום זה</a:t>
            </a:r>
            <a:endParaRPr lang="en-IL" dirty="0">
              <a:latin typeface="Assistant" pitchFamily="2" charset="-79"/>
              <a:cs typeface="Assistant" pitchFamily="2" charset="-79"/>
            </a:endParaRPr>
          </a:p>
        </p:txBody>
      </p:sp>
      <p:sp>
        <p:nvSpPr>
          <p:cNvPr id="6" name="Content Placeholder 2">
            <a:extLst>
              <a:ext uri="{FF2B5EF4-FFF2-40B4-BE49-F238E27FC236}">
                <a16:creationId xmlns:a16="http://schemas.microsoft.com/office/drawing/2014/main" id="{B0C51B39-F8B1-24E3-5E62-D17858902C28}"/>
              </a:ext>
            </a:extLst>
          </p:cNvPr>
          <p:cNvSpPr txBox="1">
            <a:spLocks/>
          </p:cNvSpPr>
          <p:nvPr/>
        </p:nvSpPr>
        <p:spPr>
          <a:xfrm>
            <a:off x="838200" y="4461114"/>
            <a:ext cx="10515600" cy="107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dirty="0">
                <a:latin typeface="Assistant" pitchFamily="2" charset="-79"/>
                <a:cs typeface="Assistant" pitchFamily="2" charset="-79"/>
              </a:rPr>
              <a:t>שאלת מחקר שלישית:</a:t>
            </a:r>
          </a:p>
          <a:p>
            <a:pPr marL="0" indent="0" algn="r" rtl="1">
              <a:buNone/>
            </a:pPr>
            <a:r>
              <a:rPr kumimoji="0" lang="he-IL" sz="1600" b="0" i="0" u="none" strike="noStrike" kern="1200" cap="none" spc="0" normalizeH="0" baseline="0" noProof="0" dirty="0">
                <a:ln>
                  <a:noFill/>
                </a:ln>
                <a:solidFill>
                  <a:srgbClr val="E7E6E6">
                    <a:lumMod val="75000"/>
                  </a:srgbClr>
                </a:solidFill>
                <a:effectLst/>
                <a:uLnTx/>
                <a:uFillTx/>
                <a:latin typeface="Assistant" pitchFamily="2" charset="-79"/>
                <a:ea typeface="+mn-ea"/>
                <a:cs typeface="Assistant" pitchFamily="2" charset="-79"/>
              </a:rPr>
              <a:t>כתבו את שלכם במקום זה כתבו את שלכם במקום זה כתבו את שלכם במקום זה</a:t>
            </a:r>
            <a:endParaRPr lang="en-IL"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3"/>
          <a:stretch>
            <a:fillRect/>
          </a:stretch>
        </p:blipFill>
        <p:spPr>
          <a:xfrm>
            <a:off x="182888" y="5617340"/>
            <a:ext cx="711461" cy="1069751"/>
          </a:xfrm>
          <a:prstGeom prst="rect">
            <a:avLst/>
          </a:prstGeom>
        </p:spPr>
      </p:pic>
      <p:sp>
        <p:nvSpPr>
          <p:cNvPr id="7" name="Content Placeholder 2">
            <a:extLst>
              <a:ext uri="{FF2B5EF4-FFF2-40B4-BE49-F238E27FC236}">
                <a16:creationId xmlns:a16="http://schemas.microsoft.com/office/drawing/2014/main" id="{C9C47F99-81A7-2FB8-FA90-86003303C645}"/>
              </a:ext>
            </a:extLst>
          </p:cNvPr>
          <p:cNvSpPr txBox="1">
            <a:spLocks/>
          </p:cNvSpPr>
          <p:nvPr/>
        </p:nvSpPr>
        <p:spPr>
          <a:xfrm>
            <a:off x="990600" y="5102028"/>
            <a:ext cx="10515600" cy="107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dirty="0">
              <a:latin typeface="Assistant" pitchFamily="2" charset="-79"/>
              <a:cs typeface="Assistant" pitchFamily="2" charset="-79"/>
            </a:endParaRPr>
          </a:p>
        </p:txBody>
      </p:sp>
      <p:sp>
        <p:nvSpPr>
          <p:cNvPr id="8" name="Title 1">
            <a:extLst>
              <a:ext uri="{FF2B5EF4-FFF2-40B4-BE49-F238E27FC236}">
                <a16:creationId xmlns:a16="http://schemas.microsoft.com/office/drawing/2014/main" id="{8265C05D-743D-B030-F2B4-62E149235E0F}"/>
              </a:ext>
            </a:extLst>
          </p:cNvPr>
          <p:cNvSpPr txBox="1">
            <a:spLocks/>
          </p:cNvSpPr>
          <p:nvPr/>
        </p:nvSpPr>
        <p:spPr>
          <a:xfrm>
            <a:off x="0" y="6181745"/>
            <a:ext cx="12192000" cy="676255"/>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ניתן למחוק  את הצהוב הזה לאחר שהבנתם.</a:t>
            </a:r>
            <a:br>
              <a:rPr lang="en-US" sz="1800" dirty="0">
                <a:latin typeface="Assistant" pitchFamily="2" charset="-79"/>
                <a:cs typeface="Assistant" pitchFamily="2" charset="-79"/>
              </a:rPr>
            </a:br>
            <a:r>
              <a:rPr lang="he-IL" sz="1800" dirty="0">
                <a:latin typeface="Assistant" pitchFamily="2" charset="-79"/>
                <a:cs typeface="Assistant" pitchFamily="2" charset="-79"/>
              </a:rPr>
              <a:t>מהן השאלות שמסקרנות אתכם (כרגע) לענות עליהן במחקר? זכרו שמטרת המחקר היא להפוך למומחים הגדולים ביותר, של החפץ שלכם!</a:t>
            </a:r>
          </a:p>
        </p:txBody>
      </p:sp>
    </p:spTree>
    <p:extLst>
      <p:ext uri="{BB962C8B-B14F-4D97-AF65-F5344CB8AC3E}">
        <p14:creationId xmlns:p14="http://schemas.microsoft.com/office/powerpoint/2010/main" val="180464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2766218"/>
            <a:ext cx="10515600" cy="1325563"/>
          </a:xfrm>
        </p:spPr>
        <p:txBody>
          <a:bodyPr/>
          <a:lstStyle/>
          <a:p>
            <a:pPr algn="ctr" rtl="1"/>
            <a:r>
              <a:rPr lang="he-IL" sz="4400" dirty="0">
                <a:effectLst/>
                <a:latin typeface="Assistant" pitchFamily="2" charset="-79"/>
                <a:cs typeface="Assistant" pitchFamily="2" charset="-79"/>
              </a:rPr>
              <a:t>חלק שלישי: חקר הרקע של החפץ </a:t>
            </a:r>
            <a:endParaRPr lang="en-IL" dirty="0">
              <a:latin typeface="Assistant" pitchFamily="2" charset="-79"/>
              <a:cs typeface="Assistant" pitchFamily="2" charset="-79"/>
            </a:endParaRPr>
          </a:p>
        </p:txBody>
      </p:sp>
      <p:pic>
        <p:nvPicPr>
          <p:cNvPr id="3" name="Picture 2">
            <a:extLst>
              <a:ext uri="{FF2B5EF4-FFF2-40B4-BE49-F238E27FC236}">
                <a16:creationId xmlns:a16="http://schemas.microsoft.com/office/drawing/2014/main" id="{1D48C4CD-2A53-DC30-DDFD-401204AFEDE5}"/>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115645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DECE000-7D16-282B-D1D0-D06C9D96D900}"/>
              </a:ext>
            </a:extLst>
          </p:cNvPr>
          <p:cNvSpPr>
            <a:spLocks noGrp="1"/>
          </p:cNvSpPr>
          <p:nvPr>
            <p:ph idx="1"/>
          </p:nvPr>
        </p:nvSpPr>
        <p:spPr>
          <a:xfrm>
            <a:off x="1064081" y="1253331"/>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חשיבות: למה החפץ חשוב?</a:t>
            </a:r>
            <a:endParaRPr lang="en-IL" sz="3200" kern="100" dirty="0">
              <a:effectLst/>
              <a:latin typeface="Assistant" pitchFamily="2" charset="-79"/>
              <a:ea typeface="Calibri" panose="020F0502020204030204" pitchFamily="34" charset="0"/>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5"/>
            <a:ext cx="10855065" cy="49968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10" name="Title 1">
            <a:extLst>
              <a:ext uri="{FF2B5EF4-FFF2-40B4-BE49-F238E27FC236}">
                <a16:creationId xmlns:a16="http://schemas.microsoft.com/office/drawing/2014/main" id="{B57000A2-9317-670E-5344-DA01B40159A1}"/>
              </a:ext>
            </a:extLst>
          </p:cNvPr>
          <p:cNvSpPr txBox="1">
            <a:spLocks/>
          </p:cNvSpPr>
          <p:nvPr/>
        </p:nvSpPr>
        <p:spPr>
          <a:xfrm>
            <a:off x="0" y="6181745"/>
            <a:ext cx="12192000" cy="676255"/>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ניתן למחוק  את הצהוב הזה לאחר שהבנתם.</a:t>
            </a:r>
            <a:br>
              <a:rPr lang="en-US" sz="1800" dirty="0">
                <a:latin typeface="Assistant" pitchFamily="2" charset="-79"/>
                <a:cs typeface="Assistant" pitchFamily="2" charset="-79"/>
              </a:rPr>
            </a:br>
            <a:r>
              <a:rPr lang="he-IL" sz="1800" dirty="0">
                <a:latin typeface="Assistant" pitchFamily="2" charset="-79"/>
                <a:cs typeface="Assistant" pitchFamily="2" charset="-79"/>
              </a:rPr>
              <a:t>מדוע החפץ מעניין? מה הייחודיות שלו? מתי נפגשתם בו בפעם הראשונה? </a:t>
            </a:r>
          </a:p>
        </p:txBody>
      </p:sp>
    </p:spTree>
    <p:extLst>
      <p:ext uri="{BB962C8B-B14F-4D97-AF65-F5344CB8AC3E}">
        <p14:creationId xmlns:p14="http://schemas.microsoft.com/office/powerpoint/2010/main" val="120016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4756730-AD20-4ACE-B75A-F9AB746C830C}"/>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שימושים: אילו שימושים יש לחפץ?</a:t>
            </a:r>
            <a:endParaRPr lang="en-IL" sz="3200" kern="100" dirty="0">
              <a:effectLst/>
              <a:latin typeface="Assistant" pitchFamily="2" charset="-79"/>
              <a:ea typeface="Calibri" panose="020F0502020204030204" pitchFamily="34" charset="0"/>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4293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11" name="Title 1">
            <a:extLst>
              <a:ext uri="{FF2B5EF4-FFF2-40B4-BE49-F238E27FC236}">
                <a16:creationId xmlns:a16="http://schemas.microsoft.com/office/drawing/2014/main" id="{5F1C9DB0-B0A0-4BC7-6D5E-63CF41A6A0C5}"/>
              </a:ext>
            </a:extLst>
          </p:cNvPr>
          <p:cNvSpPr txBox="1">
            <a:spLocks/>
          </p:cNvSpPr>
          <p:nvPr/>
        </p:nvSpPr>
        <p:spPr>
          <a:xfrm>
            <a:off x="0" y="6181745"/>
            <a:ext cx="12192000" cy="676255"/>
          </a:xfrm>
          <a:prstGeom prst="rect">
            <a:avLst/>
          </a:prstGeom>
          <a:solidFill>
            <a:srgbClr val="FFFF00"/>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b="1" dirty="0">
                <a:latin typeface="Assistant" pitchFamily="2" charset="-79"/>
                <a:cs typeface="Assistant" pitchFamily="2" charset="-79"/>
              </a:rPr>
              <a:t>מצאו את השאלות הרלוונטיות לחפץ שלכם (הוסיפו שאלות של עצמכם) אלו רק שאלות דוגמה. </a:t>
            </a:r>
            <a:r>
              <a:rPr lang="he-IL" sz="1800" b="1" dirty="0">
                <a:latin typeface="Assistant" pitchFamily="2" charset="-79"/>
                <a:cs typeface="Assistant" pitchFamily="2" charset="-79"/>
                <a:sym typeface="Wingdings" pitchFamily="2" charset="2"/>
              </a:rPr>
              <a:t>לא</a:t>
            </a:r>
            <a:r>
              <a:rPr lang="he-IL" sz="1800" b="1" dirty="0">
                <a:latin typeface="Assistant" pitchFamily="2" charset="-79"/>
                <a:cs typeface="Assistant" pitchFamily="2" charset="-79"/>
              </a:rPr>
              <a:t> לענות אם לא רלוונטי – זו לא תרגיל של שאלות</a:t>
            </a:r>
            <a:br>
              <a:rPr lang="en-US" sz="1800" dirty="0">
                <a:latin typeface="Assistant" pitchFamily="2" charset="-79"/>
                <a:cs typeface="Assistant" pitchFamily="2" charset="-79"/>
              </a:rPr>
            </a:br>
            <a:r>
              <a:rPr lang="he-IL" sz="1800" dirty="0">
                <a:latin typeface="Assistant" pitchFamily="2" charset="-79"/>
                <a:cs typeface="Assistant" pitchFamily="2" charset="-79"/>
              </a:rPr>
              <a:t>אילו שימושים יש לחפץ? האם אתם משתמשים בו? מי משתמש בו? באיזה אופן? מה אתם יודעים עליו מבלי לחקור? איפה הוא חי? האם יש חפצים אחרים שדומים לו? האם יש לו אויבים? האם הוא בעייתי או תורם? </a:t>
            </a:r>
            <a:endParaRPr lang="en-IL" sz="1800" dirty="0">
              <a:latin typeface="Assistant" pitchFamily="2" charset="-79"/>
              <a:cs typeface="Assistant" pitchFamily="2" charset="-79"/>
            </a:endParaRPr>
          </a:p>
        </p:txBody>
      </p:sp>
    </p:spTree>
    <p:extLst>
      <p:ext uri="{BB962C8B-B14F-4D97-AF65-F5344CB8AC3E}">
        <p14:creationId xmlns:p14="http://schemas.microsoft.com/office/powerpoint/2010/main" val="17245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2766218"/>
            <a:ext cx="10515600" cy="1325563"/>
          </a:xfrm>
        </p:spPr>
        <p:txBody>
          <a:bodyPr/>
          <a:lstStyle/>
          <a:p>
            <a:pPr algn="ctr" rtl="1"/>
            <a:r>
              <a:rPr lang="he-IL" sz="4400" dirty="0">
                <a:effectLst/>
                <a:latin typeface="Assistant" pitchFamily="2" charset="-79"/>
                <a:cs typeface="Assistant" pitchFamily="2" charset="-79"/>
              </a:rPr>
              <a:t>חלק רביעי: היסטוריה של החפץ </a:t>
            </a:r>
            <a:endParaRPr lang="en-IL" dirty="0">
              <a:latin typeface="Assistant" pitchFamily="2" charset="-79"/>
              <a:cs typeface="Assistant" pitchFamily="2" charset="-79"/>
            </a:endParaRPr>
          </a:p>
        </p:txBody>
      </p:sp>
      <p:pic>
        <p:nvPicPr>
          <p:cNvPr id="3" name="Picture 2">
            <a:extLst>
              <a:ext uri="{FF2B5EF4-FFF2-40B4-BE49-F238E27FC236}">
                <a16:creationId xmlns:a16="http://schemas.microsoft.com/office/drawing/2014/main" id="{1D48C4CD-2A53-DC30-DDFD-401204AFEDE5}"/>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254175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1600" kern="100" dirty="0">
                <a:solidFill>
                  <a:schemeClr val="bg2">
                    <a:lumMod val="90000"/>
                  </a:schemeClr>
                </a:solidFill>
                <a:effectLst/>
                <a:latin typeface="Assistant" pitchFamily="2" charset="-79"/>
                <a:ea typeface="Calibri" panose="020F0502020204030204" pitchFamily="34" charset="0"/>
                <a:cs typeface="Assistant" pitchFamily="2" charset="-79"/>
              </a:rPr>
              <a:t>לדוגמה: מה ההיסטוריה של החפץ? היכן הוא מופיע? מתי נוצר וע״י מי? איך השתמשו בו? מתי החלו להשתמש בו? מי גילה אותו? גרסאות שונות שלו? </a:t>
            </a:r>
            <a:r>
              <a:rPr lang="he-IL" sz="1600" kern="100" dirty="0">
                <a:solidFill>
                  <a:schemeClr val="bg2">
                    <a:lumMod val="90000"/>
                  </a:schemeClr>
                </a:solidFill>
                <a:latin typeface="Assistant" pitchFamily="2" charset="-79"/>
                <a:ea typeface="Calibri" panose="020F0502020204030204" pitchFamily="34" charset="0"/>
                <a:cs typeface="Assistant" pitchFamily="2" charset="-79"/>
              </a:rPr>
              <a:t>וכו׳ שלבו תמונות של הממצאים שלכם – הרחיבו ככל שאפשר!</a:t>
            </a:r>
            <a:endParaRPr lang="en-IL" sz="1600" dirty="0">
              <a:solidFill>
                <a:schemeClr val="bg2">
                  <a:lumMod val="90000"/>
                </a:schemeClr>
              </a:solidFill>
              <a:latin typeface="Assistant" pitchFamily="2" charset="-79"/>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2876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1400" b="1" dirty="0">
                <a:latin typeface="Assistant" pitchFamily="2" charset="-79"/>
                <a:cs typeface="Assistant" pitchFamily="2" charset="-79"/>
              </a:rPr>
              <a:t>מקורות וטיפוח מוקדם</a:t>
            </a:r>
            <a:r>
              <a:rPr lang="en-US" sz="1400" b="1" dirty="0">
                <a:latin typeface="Assistant" pitchFamily="2" charset="-79"/>
                <a:cs typeface="Assistant" pitchFamily="2" charset="-79"/>
              </a:rPr>
              <a:t>:</a:t>
            </a:r>
            <a:br>
              <a:rPr lang="en-US" sz="1400" b="1" dirty="0">
                <a:latin typeface="Assistant" pitchFamily="2" charset="-79"/>
                <a:cs typeface="Assistant" pitchFamily="2" charset="-79"/>
              </a:rPr>
            </a:br>
            <a:r>
              <a:rPr lang="he-IL" sz="1400" dirty="0">
                <a:latin typeface="Assistant" pitchFamily="2" charset="-79"/>
                <a:cs typeface="Assistant" pitchFamily="2" charset="-79"/>
              </a:rPr>
              <a:t>לבננה, פרי שלעתים קרובות אנו לוקחים כמובן מאליו, יש היסטוריה עשירה שמקורה בימי קדם. הוא האמין שמקורו בדרום מזרח אסיה, במיוחד במדינות כמו מלזיה, אינדונזיה, והפיליפינים. באזורים אלה יש אקלים טרופי, שהוא אידיאלי לגידול בננות. הפרי הוא אחד הצמחים העתיקים ביותר, כלומר בני האדם מגדלים וקוצרים בננות במשך אלפי שנים.</a:t>
            </a:r>
          </a:p>
          <a:p>
            <a:pPr marL="0" indent="0" algn="r" rtl="1">
              <a:buFont typeface="Arial" panose="020B0604020202020204" pitchFamily="34" charset="0"/>
              <a:buNone/>
            </a:pPr>
            <a:r>
              <a:rPr lang="he-IL" sz="1400" b="1" dirty="0">
                <a:latin typeface="Assistant" pitchFamily="2" charset="-79"/>
                <a:cs typeface="Assistant" pitchFamily="2" charset="-79"/>
              </a:rPr>
              <a:t>התפשטות ליבשות אחרות</a:t>
            </a:r>
            <a:br>
              <a:rPr lang="en-US" sz="1400" b="1" dirty="0">
                <a:latin typeface="Assistant" pitchFamily="2" charset="-79"/>
                <a:cs typeface="Assistant" pitchFamily="2" charset="-79"/>
              </a:rPr>
            </a:br>
            <a:r>
              <a:rPr lang="he-IL" sz="1400" dirty="0">
                <a:latin typeface="Assistant" pitchFamily="2" charset="-79"/>
                <a:cs typeface="Assistant" pitchFamily="2" charset="-79"/>
              </a:rPr>
              <a:t>בין לפני 2,000 ל-8,000 שנה החלו סוחרים וחוקרים להעביר בננות מדרום-מזרח אסיה לאפריקה. הפרי התקבל היטב באפריקה והפך למרכיב עיקרי בתזונה אפריקאית. במאה ה-16, סוחרים פורטוגזים כבר שמו לב לפרי והכירו לו את אמריקה. זה היה ציון דרך משמעותי בגלובליזציה של הבננה.</a:t>
            </a:r>
          </a:p>
          <a:p>
            <a:pPr marL="0" indent="0" algn="r" rtl="1">
              <a:buFont typeface="Arial" panose="020B0604020202020204" pitchFamily="34" charset="0"/>
              <a:buNone/>
            </a:pPr>
            <a:r>
              <a:rPr lang="he-IL" sz="1400" b="1" dirty="0">
                <a:latin typeface="Assistant" pitchFamily="2" charset="-79"/>
                <a:cs typeface="Assistant" pitchFamily="2" charset="-79"/>
              </a:rPr>
              <a:t>חברת הפירות המאוחדת (</a:t>
            </a:r>
            <a:r>
              <a:rPr lang="en-US" sz="1400" b="1" dirty="0">
                <a:latin typeface="Assistant" pitchFamily="2" charset="-79"/>
                <a:cs typeface="Assistant" pitchFamily="2" charset="-79"/>
              </a:rPr>
              <a:t>United Fruit Company</a:t>
            </a:r>
            <a:br>
              <a:rPr lang="en-US" sz="1400" b="1" dirty="0">
                <a:latin typeface="Assistant" pitchFamily="2" charset="-79"/>
                <a:cs typeface="Assistant" pitchFamily="2" charset="-79"/>
              </a:rPr>
            </a:br>
            <a:r>
              <a:rPr lang="he-IL" sz="1400" dirty="0">
                <a:latin typeface="Assistant" pitchFamily="2" charset="-79"/>
                <a:cs typeface="Assistant" pitchFamily="2" charset="-79"/>
              </a:rPr>
              <a:t>בתחילת המאה ה-20, חברת הפירות המאוחדת (</a:t>
            </a:r>
            <a:r>
              <a:rPr lang="en-US" sz="1400" dirty="0">
                <a:latin typeface="Assistant" pitchFamily="2" charset="-79"/>
                <a:cs typeface="Assistant" pitchFamily="2" charset="-79"/>
              </a:rPr>
              <a:t>United Fruit Company), </a:t>
            </a:r>
            <a:r>
              <a:rPr lang="he-IL" sz="1400" dirty="0">
                <a:latin typeface="Assistant" pitchFamily="2" charset="-79"/>
                <a:cs typeface="Assistant" pitchFamily="2" charset="-79"/>
              </a:rPr>
              <a:t>חברה אמריקאית, שיחקה תפקיד מרכזי בהפיכת הבננות לפופולריות בארצות הברית. הם הקימו מטעי בננות גדולים במדינות מרכז אמריקה כמו גואטמלה והונדורס. מטעים אלה היו לעתים קרובות כה גדולים עד כי הם נקראו "רפובליקות בננות", מונח שמאוחר יותר סימל מדינות עם ממשלות וכלכלות לא יציבות שהיו תלויות יתר על המידה ביצוא יחיד.</a:t>
            </a:r>
          </a:p>
          <a:p>
            <a:pPr marL="0" indent="0" algn="r" rtl="1">
              <a:buFont typeface="Arial" panose="020B0604020202020204" pitchFamily="34" charset="0"/>
              <a:buNone/>
            </a:pPr>
            <a:r>
              <a:rPr lang="he-IL" sz="1400" b="1" dirty="0">
                <a:latin typeface="Assistant" pitchFamily="2" charset="-79"/>
                <a:cs typeface="Assistant" pitchFamily="2" charset="-79"/>
              </a:rPr>
              <a:t>מלחמת העולם השנייה והשפעתה</a:t>
            </a:r>
            <a:br>
              <a:rPr lang="en-US" sz="1400" b="1" dirty="0">
                <a:latin typeface="Assistant" pitchFamily="2" charset="-79"/>
                <a:cs typeface="Assistant" pitchFamily="2" charset="-79"/>
              </a:rPr>
            </a:br>
            <a:r>
              <a:rPr lang="he-IL" sz="1400" dirty="0">
                <a:latin typeface="Assistant" pitchFamily="2" charset="-79"/>
                <a:cs typeface="Assistant" pitchFamily="2" charset="-79"/>
              </a:rPr>
              <a:t>במהלך מלחמת העולם השנייה, ייבוא בננות לארצות הברית הוגבל באופן חמור, משום שספינות רבות הוחרמו למאמץ המלחמתי. דבר זה הוביל לירידה זמנית בפופולריות של הבננה. עם זאת, לאחר המלחמה, הפרי חזר למעמדו וכיום הוא אחד הפירות הנצרכים ביותר בעולם.</a:t>
            </a:r>
          </a:p>
          <a:p>
            <a:pPr marL="0" indent="0" algn="r" rtl="1">
              <a:buFont typeface="Arial" panose="020B0604020202020204" pitchFamily="34" charset="0"/>
              <a:buNone/>
            </a:pPr>
            <a:r>
              <a:rPr lang="he-IL" sz="1400" b="1" dirty="0">
                <a:latin typeface="Assistant" pitchFamily="2" charset="-79"/>
                <a:cs typeface="Assistant" pitchFamily="2" charset="-79"/>
              </a:rPr>
              <a:t>השפעה תרבותית ואמנותית</a:t>
            </a:r>
            <a:br>
              <a:rPr lang="en-US" sz="1400" b="1" dirty="0">
                <a:latin typeface="Assistant" pitchFamily="2" charset="-79"/>
                <a:cs typeface="Assistant" pitchFamily="2" charset="-79"/>
              </a:rPr>
            </a:br>
            <a:r>
              <a:rPr lang="he-IL" sz="1400" dirty="0">
                <a:latin typeface="Assistant" pitchFamily="2" charset="-79"/>
                <a:cs typeface="Assistant" pitchFamily="2" charset="-79"/>
              </a:rPr>
              <a:t>בננות היו לא רק משמעותיות בדיאטות, אלא גם בעלות השפעה תרבותית ואמנותית. הפרי מתואר בצורות שונות של אמנות, בעיקר על ידי אנדי </a:t>
            </a:r>
            <a:r>
              <a:rPr lang="he-IL" sz="1400" dirty="0" err="1">
                <a:latin typeface="Assistant" pitchFamily="2" charset="-79"/>
                <a:cs typeface="Assistant" pitchFamily="2" charset="-79"/>
              </a:rPr>
              <a:t>וורהול</a:t>
            </a:r>
            <a:r>
              <a:rPr lang="he-IL" sz="1400" dirty="0">
                <a:latin typeface="Assistant" pitchFamily="2" charset="-79"/>
                <a:cs typeface="Assistant" pitchFamily="2" charset="-79"/>
              </a:rPr>
              <a:t> עבור עטיפת האלבום של </a:t>
            </a:r>
            <a:r>
              <a:rPr lang="en-US" sz="1400" dirty="0">
                <a:latin typeface="Assistant" pitchFamily="2" charset="-79"/>
                <a:cs typeface="Assistant" pitchFamily="2" charset="-79"/>
              </a:rPr>
              <a:t>Velvet Underground. </a:t>
            </a:r>
            <a:r>
              <a:rPr lang="he-IL" sz="1400" dirty="0">
                <a:latin typeface="Assistant" pitchFamily="2" charset="-79"/>
                <a:cs typeface="Assistant" pitchFamily="2" charset="-79"/>
              </a:rPr>
              <a:t>בתחום המוזיקה, השיר "</a:t>
            </a:r>
            <a:r>
              <a:rPr lang="en-US" sz="1400" dirty="0">
                <a:latin typeface="Assistant" pitchFamily="2" charset="-79"/>
                <a:cs typeface="Assistant" pitchFamily="2" charset="-79"/>
              </a:rPr>
              <a:t>Banana Boat Song (Day-O)" </a:t>
            </a:r>
            <a:r>
              <a:rPr lang="he-IL" sz="1400" dirty="0">
                <a:latin typeface="Assistant" pitchFamily="2" charset="-79"/>
                <a:cs typeface="Assistant" pitchFamily="2" charset="-79"/>
              </a:rPr>
              <a:t>של הארי </a:t>
            </a:r>
            <a:r>
              <a:rPr lang="he-IL" sz="1400" dirty="0" err="1">
                <a:latin typeface="Assistant" pitchFamily="2" charset="-79"/>
                <a:cs typeface="Assistant" pitchFamily="2" charset="-79"/>
              </a:rPr>
              <a:t>בלפונטה</a:t>
            </a:r>
            <a:r>
              <a:rPr lang="he-IL" sz="1400" dirty="0">
                <a:latin typeface="Assistant" pitchFamily="2" charset="-79"/>
                <a:cs typeface="Assistant" pitchFamily="2" charset="-79"/>
              </a:rPr>
              <a:t> הפך למנגינה </a:t>
            </a:r>
            <a:r>
              <a:rPr lang="he-IL" sz="1400" dirty="0" err="1">
                <a:latin typeface="Assistant" pitchFamily="2" charset="-79"/>
                <a:cs typeface="Assistant" pitchFamily="2" charset="-79"/>
              </a:rPr>
              <a:t>איקונית</a:t>
            </a:r>
            <a:r>
              <a:rPr lang="he-IL" sz="1400" dirty="0">
                <a:latin typeface="Assistant" pitchFamily="2" charset="-79"/>
                <a:cs typeface="Assistant" pitchFamily="2" charset="-79"/>
              </a:rPr>
              <a:t> שחוגגת את הבננה.</a:t>
            </a:r>
          </a:p>
          <a:p>
            <a:pPr marL="0" indent="0" algn="r" rtl="1">
              <a:buFont typeface="Arial" panose="020B0604020202020204" pitchFamily="34" charset="0"/>
              <a:buNone/>
            </a:pPr>
            <a:r>
              <a:rPr lang="he-IL" sz="1400" b="1" dirty="0">
                <a:latin typeface="Assistant" pitchFamily="2" charset="-79"/>
                <a:cs typeface="Assistant" pitchFamily="2" charset="-79"/>
              </a:rPr>
              <a:t>משמעות דתית ורוחנית</a:t>
            </a:r>
            <a:br>
              <a:rPr lang="en-US" sz="1400" b="1" dirty="0">
                <a:latin typeface="Assistant" pitchFamily="2" charset="-79"/>
                <a:cs typeface="Assistant" pitchFamily="2" charset="-79"/>
              </a:rPr>
            </a:br>
            <a:r>
              <a:rPr lang="he-IL" sz="1400" dirty="0">
                <a:latin typeface="Assistant" pitchFamily="2" charset="-79"/>
                <a:cs typeface="Assistant" pitchFamily="2" charset="-79"/>
              </a:rPr>
              <a:t>בתרבויות מסוימות, לבננות יש משמעות רוחנית או דתית. לדוגמה, בהינדואיזם, בננות מוצעות לעתים קרובות לאלים במהלך טקסים. בפיליפינים, בננות משמשות במנהגים דתיים עממיים כדי להביא מזל טוב או להדוף רוחות רעות.</a:t>
            </a:r>
          </a:p>
          <a:p>
            <a:pPr marL="0" indent="0" algn="r" rtl="1">
              <a:buFont typeface="Arial" panose="020B0604020202020204" pitchFamily="34" charset="0"/>
              <a:buNone/>
            </a:pPr>
            <a:r>
              <a:rPr lang="he-IL" sz="1400" b="1" dirty="0">
                <a:latin typeface="Assistant" pitchFamily="2" charset="-79"/>
                <a:cs typeface="Assistant" pitchFamily="2" charset="-79"/>
              </a:rPr>
              <a:t>חשיבות היום-יום</a:t>
            </a:r>
            <a:br>
              <a:rPr lang="en-US" sz="1400" b="1" dirty="0">
                <a:latin typeface="Assistant" pitchFamily="2" charset="-79"/>
                <a:cs typeface="Assistant" pitchFamily="2" charset="-79"/>
              </a:rPr>
            </a:br>
            <a:r>
              <a:rPr lang="he-IL" sz="1400" dirty="0">
                <a:latin typeface="Assistant" pitchFamily="2" charset="-79"/>
                <a:cs typeface="Assistant" pitchFamily="2" charset="-79"/>
              </a:rPr>
              <a:t>כיום מגדלים בננות באזורים טרופיים ברחבי העולם, כולל אמריקה הלטינית, אפריקה ואסיה. הם מהווים חלק מכריע בכלכלות של מדינות רבות ומהווים מזון בסיסי למיליוני אנשים.</a:t>
            </a: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10" name="Title 1">
            <a:extLst>
              <a:ext uri="{FF2B5EF4-FFF2-40B4-BE49-F238E27FC236}">
                <a16:creationId xmlns:a16="http://schemas.microsoft.com/office/drawing/2014/main" id="{A44C3A56-7967-13C6-4EF8-55C89524174A}"/>
              </a:ext>
            </a:extLst>
          </p:cNvPr>
          <p:cNvSpPr txBox="1">
            <a:spLocks/>
          </p:cNvSpPr>
          <p:nvPr/>
        </p:nvSpPr>
        <p:spPr>
          <a:xfrm>
            <a:off x="0" y="6284400"/>
            <a:ext cx="12192000" cy="573600"/>
          </a:xfrm>
          <a:prstGeom prst="rect">
            <a:avLst/>
          </a:prstGeom>
          <a:solidFill>
            <a:srgbClr val="FFFF0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2100" b="1" dirty="0">
                <a:latin typeface="Assistant" pitchFamily="2" charset="-79"/>
                <a:cs typeface="Assistant" pitchFamily="2" charset="-79"/>
              </a:rPr>
              <a:t>דוגמה חלקית! בשום אופן לא לעשות העתק-הדבק! אתם תישאלו על ידינו, על הידע שלכם ועל כל מה שכתוב פה!</a:t>
            </a:r>
            <a:br>
              <a:rPr lang="en-US" sz="2100" dirty="0">
                <a:latin typeface="Assistant" pitchFamily="2" charset="-79"/>
                <a:cs typeface="Assistant" pitchFamily="2" charset="-79"/>
              </a:rPr>
            </a:br>
            <a:r>
              <a:rPr lang="he-IL" sz="2100" dirty="0">
                <a:latin typeface="Assistant" pitchFamily="2" charset="-79"/>
                <a:cs typeface="Assistant" pitchFamily="2" charset="-79"/>
              </a:rPr>
              <a:t>ניתן להוסיף שקפים אחרי זה, ככל שתצטרכו!</a:t>
            </a:r>
            <a:endParaRPr lang="en-IL" sz="2100" dirty="0">
              <a:latin typeface="Assistant" pitchFamily="2" charset="-79"/>
              <a:cs typeface="Assistant" pitchFamily="2" charset="-79"/>
            </a:endParaRPr>
          </a:p>
        </p:txBody>
      </p:sp>
    </p:spTree>
    <p:extLst>
      <p:ext uri="{BB962C8B-B14F-4D97-AF65-F5344CB8AC3E}">
        <p14:creationId xmlns:p14="http://schemas.microsoft.com/office/powerpoint/2010/main" val="315253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D38DDD-1249-7A32-4C16-88D8D3F5B0BA}"/>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1600" kern="100" dirty="0">
                <a:solidFill>
                  <a:schemeClr val="bg2">
                    <a:lumMod val="90000"/>
                  </a:schemeClr>
                </a:solidFill>
                <a:effectLst/>
                <a:latin typeface="Assistant" pitchFamily="2" charset="-79"/>
                <a:ea typeface="Calibri" panose="020F0502020204030204" pitchFamily="34" charset="0"/>
                <a:cs typeface="Assistant" pitchFamily="2" charset="-79"/>
              </a:rPr>
              <a:t>הקשר היסטורי: היסטוריה וחשיבות בעולם העתיק</a:t>
            </a: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2876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6" name="Title 1">
            <a:extLst>
              <a:ext uri="{FF2B5EF4-FFF2-40B4-BE49-F238E27FC236}">
                <a16:creationId xmlns:a16="http://schemas.microsoft.com/office/drawing/2014/main" id="{7C3CB8F7-667A-FBDB-E335-D4C08A0E6C0E}"/>
              </a:ext>
            </a:extLst>
          </p:cNvPr>
          <p:cNvSpPr txBox="1">
            <a:spLocks/>
          </p:cNvSpPr>
          <p:nvPr/>
        </p:nvSpPr>
        <p:spPr>
          <a:xfrm>
            <a:off x="0" y="6070731"/>
            <a:ext cx="12192000" cy="787269"/>
          </a:xfrm>
          <a:prstGeom prst="rect">
            <a:avLst/>
          </a:prstGeom>
          <a:solidFill>
            <a:srgbClr val="FFFF0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b="1" dirty="0">
                <a:latin typeface="Assistant" pitchFamily="2" charset="-79"/>
                <a:cs typeface="Assistant" pitchFamily="2" charset="-79"/>
              </a:rPr>
              <a:t>מצאו את השאלות הרלוונטיות לחפץ שלכם (הוסיפו שאלות של עצמכם) אלו רק שאלות דוגמה. </a:t>
            </a:r>
            <a:r>
              <a:rPr lang="he-IL" sz="1800" b="1" dirty="0">
                <a:latin typeface="Assistant" pitchFamily="2" charset="-79"/>
                <a:cs typeface="Assistant" pitchFamily="2" charset="-79"/>
                <a:sym typeface="Wingdings" pitchFamily="2" charset="2"/>
              </a:rPr>
              <a:t>לא</a:t>
            </a:r>
            <a:r>
              <a:rPr lang="he-IL" sz="1800" b="1" dirty="0">
                <a:latin typeface="Assistant" pitchFamily="2" charset="-79"/>
                <a:cs typeface="Assistant" pitchFamily="2" charset="-79"/>
              </a:rPr>
              <a:t> לענות אם לא רלוונטי – זו לא תרגיל של </a:t>
            </a:r>
            <a:r>
              <a:rPr lang="he-IL" sz="1800" dirty="0">
                <a:latin typeface="Assistant" pitchFamily="2" charset="-79"/>
                <a:cs typeface="Assistant" pitchFamily="2" charset="-79"/>
              </a:rPr>
              <a:t>שאלות לדוגמה:  אם זה חפץ מודרני? מאיזה חפץ (או חיה או פרי) אחר התפתח? לדוגמה: בעל חיים? מאיזה יצור קודם באבולוציה התפתח. איזה תפקיד שימש בהיסטוריה/אבולוציה/ כלכלה. מי השתמש בו? מתי גילו אותו? ללכת רחוק לתחילת ההיסטוריה של החפץ</a:t>
            </a:r>
          </a:p>
        </p:txBody>
      </p:sp>
    </p:spTree>
    <p:extLst>
      <p:ext uri="{BB962C8B-B14F-4D97-AF65-F5344CB8AC3E}">
        <p14:creationId xmlns:p14="http://schemas.microsoft.com/office/powerpoint/2010/main" val="226009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D073BB0-4682-0379-D360-C418B5718B4B}"/>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היסטוריה/תרבות/ספרות/מוסיקה: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1600" kern="100" dirty="0">
                <a:solidFill>
                  <a:schemeClr val="bg2">
                    <a:lumMod val="90000"/>
                  </a:schemeClr>
                </a:solidFill>
                <a:effectLst/>
                <a:latin typeface="Assistant" pitchFamily="2" charset="-79"/>
                <a:ea typeface="Calibri" panose="020F0502020204030204" pitchFamily="34" charset="0"/>
                <a:cs typeface="Assistant" pitchFamily="2" charset="-79"/>
              </a:rPr>
              <a:t>החפץ בתרבות: נוכחות בספרות, אמנות, ומוסיקה</a:t>
            </a: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2876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3" name="Title 1">
            <a:extLst>
              <a:ext uri="{FF2B5EF4-FFF2-40B4-BE49-F238E27FC236}">
                <a16:creationId xmlns:a16="http://schemas.microsoft.com/office/drawing/2014/main" id="{8DDD69ED-1200-605C-F27E-17C32C47B872}"/>
              </a:ext>
            </a:extLst>
          </p:cNvPr>
          <p:cNvSpPr txBox="1">
            <a:spLocks/>
          </p:cNvSpPr>
          <p:nvPr/>
        </p:nvSpPr>
        <p:spPr>
          <a:xfrm>
            <a:off x="0" y="6190940"/>
            <a:ext cx="12192000" cy="66706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היכן אפשר למצוא ייצוג של החפץ? ספרות, תרבות, מוסיקה וכד׳. </a:t>
            </a:r>
            <a:r>
              <a:rPr lang="he-IL" sz="1800" b="1" dirty="0">
                <a:latin typeface="Assistant" pitchFamily="2" charset="-79"/>
                <a:cs typeface="Assistant" pitchFamily="2" charset="-79"/>
              </a:rPr>
              <a:t>הביאו דוגמאות בליווי של קישורים/תמונות/וידאו:</a:t>
            </a:r>
            <a:r>
              <a:rPr lang="he-IL" sz="1800" dirty="0">
                <a:latin typeface="Assistant" pitchFamily="2" charset="-79"/>
                <a:cs typeface="Assistant" pitchFamily="2" charset="-79"/>
              </a:rPr>
              <a:t> (אם זה שיר: </a:t>
            </a:r>
            <a:r>
              <a:rPr lang="he-IL" sz="1800" dirty="0" err="1">
                <a:latin typeface="Assistant" pitchFamily="2" charset="-79"/>
                <a:cs typeface="Assistant" pitchFamily="2" charset="-79"/>
              </a:rPr>
              <a:t>ליוטיוב</a:t>
            </a:r>
            <a:r>
              <a:rPr lang="he-IL" sz="1800" dirty="0">
                <a:latin typeface="Assistant" pitchFamily="2" charset="-79"/>
                <a:cs typeface="Assistant" pitchFamily="2" charset="-79"/>
              </a:rPr>
              <a:t>) (אם זה ספר: לטקסט, לשם ולמחבר), (אם זה סרט: </a:t>
            </a:r>
            <a:r>
              <a:rPr lang="he-IL" sz="1800" dirty="0" err="1">
                <a:latin typeface="Assistant" pitchFamily="2" charset="-79"/>
                <a:cs typeface="Assistant" pitchFamily="2" charset="-79"/>
              </a:rPr>
              <a:t>ליוטיוב</a:t>
            </a:r>
            <a:r>
              <a:rPr lang="he-IL" sz="1800" dirty="0">
                <a:latin typeface="Assistant" pitchFamily="2" charset="-79"/>
                <a:cs typeface="Assistant" pitchFamily="2" charset="-79"/>
              </a:rPr>
              <a:t>)  (אם משמש כמשהו דתי: באיזו דת ובאיזה אופן?) וכד׳</a:t>
            </a:r>
          </a:p>
        </p:txBody>
      </p:sp>
    </p:spTree>
    <p:extLst>
      <p:ext uri="{BB962C8B-B14F-4D97-AF65-F5344CB8AC3E}">
        <p14:creationId xmlns:p14="http://schemas.microsoft.com/office/powerpoint/2010/main" val="341055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895CAA2-9954-9C7D-172E-4CC82F65CA24}"/>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 אמנות ועיצוב: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buNone/>
              <a:tabLst>
                <a:tab pos="457200" algn="l"/>
              </a:tabLst>
            </a:pPr>
            <a:r>
              <a:rPr lang="he-IL" sz="1800" kern="100" dirty="0">
                <a:solidFill>
                  <a:schemeClr val="bg2">
                    <a:lumMod val="90000"/>
                  </a:schemeClr>
                </a:solidFill>
                <a:effectLst/>
                <a:latin typeface="Assistant" pitchFamily="2" charset="-79"/>
                <a:ea typeface="Calibri" panose="020F0502020204030204" pitchFamily="34" charset="0"/>
                <a:cs typeface="Assistant" pitchFamily="2" charset="-79"/>
              </a:rPr>
              <a:t>החפץ באמנות: יצירות ואמנים שעסקו בחפץ</a:t>
            </a:r>
            <a:endParaRPr lang="en-IL" sz="1800" kern="100" dirty="0">
              <a:solidFill>
                <a:schemeClr val="bg2">
                  <a:lumMod val="90000"/>
                </a:schemeClr>
              </a:solidFill>
              <a:effectLst/>
              <a:latin typeface="Assistant" pitchFamily="2" charset="-79"/>
              <a:ea typeface="Calibri" panose="020F0502020204030204" pitchFamily="34" charset="0"/>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2876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12" name="Title 1">
            <a:extLst>
              <a:ext uri="{FF2B5EF4-FFF2-40B4-BE49-F238E27FC236}">
                <a16:creationId xmlns:a16="http://schemas.microsoft.com/office/drawing/2014/main" id="{09B1A698-E7EA-A9DC-4D76-201D1342E3B6}"/>
              </a:ext>
            </a:extLst>
          </p:cNvPr>
          <p:cNvSpPr txBox="1">
            <a:spLocks/>
          </p:cNvSpPr>
          <p:nvPr/>
        </p:nvSpPr>
        <p:spPr>
          <a:xfrm>
            <a:off x="0" y="6190940"/>
            <a:ext cx="12192000" cy="66706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היכן אפשר למצוא ייצוג של החפץ? אמנות ועיצוב דברים ויזואליים. </a:t>
            </a:r>
            <a:r>
              <a:rPr lang="he-IL" sz="1800" b="1" dirty="0">
                <a:latin typeface="Assistant" pitchFamily="2" charset="-79"/>
                <a:cs typeface="Assistant" pitchFamily="2" charset="-79"/>
              </a:rPr>
              <a:t>הביאו דוגמאות בליווי של קישורים/תמונות/וידאו:</a:t>
            </a:r>
            <a:r>
              <a:rPr lang="he-IL" sz="1800" dirty="0">
                <a:latin typeface="Assistant" pitchFamily="2" charset="-79"/>
                <a:cs typeface="Assistant" pitchFamily="2" charset="-79"/>
              </a:rPr>
              <a:t> האמנות (ציורים, פסלים, עיצוב) להציג תמונות עם הסבר של האמן או המעצב ומאיפה הגיע לרעיון, כד׳</a:t>
            </a:r>
          </a:p>
        </p:txBody>
      </p:sp>
    </p:spTree>
    <p:extLst>
      <p:ext uri="{BB962C8B-B14F-4D97-AF65-F5344CB8AC3E}">
        <p14:creationId xmlns:p14="http://schemas.microsoft.com/office/powerpoint/2010/main" val="16087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584AF-0572-42D3-9094-A12954DFA8A8}"/>
              </a:ext>
            </a:extLst>
          </p:cNvPr>
          <p:cNvSpPr>
            <a:spLocks noGrp="1"/>
          </p:cNvSpPr>
          <p:nvPr>
            <p:ph idx="1"/>
          </p:nvPr>
        </p:nvSpPr>
        <p:spPr>
          <a:xfrm>
            <a:off x="391886" y="1825625"/>
            <a:ext cx="11506200" cy="4351338"/>
          </a:xfrm>
        </p:spPr>
        <p:txBody>
          <a:bodyPr/>
          <a:lstStyle/>
          <a:p>
            <a:pPr marL="0" indent="0" algn="r" rtl="1">
              <a:buNone/>
            </a:pPr>
            <a:r>
              <a:rPr lang="he-IL" dirty="0">
                <a:latin typeface="Assistant" pitchFamily="2" charset="-79"/>
                <a:cs typeface="Assistant" pitchFamily="2" charset="-79"/>
              </a:rPr>
              <a:t>חישבו על בלש טוב.</a:t>
            </a:r>
            <a:br>
              <a:rPr lang="en-US" dirty="0">
                <a:latin typeface="Assistant" pitchFamily="2" charset="-79"/>
                <a:cs typeface="Assistant" pitchFamily="2" charset="-79"/>
              </a:rPr>
            </a:br>
            <a:br>
              <a:rPr lang="en-US" dirty="0">
                <a:latin typeface="Assistant" pitchFamily="2" charset="-79"/>
                <a:cs typeface="Assistant" pitchFamily="2" charset="-79"/>
              </a:rPr>
            </a:br>
            <a:r>
              <a:rPr lang="he-IL" dirty="0">
                <a:latin typeface="Assistant" pitchFamily="2" charset="-79"/>
                <a:cs typeface="Assistant" pitchFamily="2" charset="-79"/>
              </a:rPr>
              <a:t>לבלש יש 3 שלבים לפיצוח ולימוד תעלומה/נושא:</a:t>
            </a:r>
          </a:p>
          <a:p>
            <a:pPr marL="514350" indent="-514350" algn="r" rtl="1">
              <a:buAutoNum type="arabicPeriod"/>
            </a:pPr>
            <a:r>
              <a:rPr lang="he-IL" sz="2800" b="1" dirty="0">
                <a:effectLst/>
                <a:latin typeface="Assistant" pitchFamily="2" charset="-79"/>
                <a:cs typeface="Assistant" pitchFamily="2" charset="-79"/>
              </a:rPr>
              <a:t>מה אני רואה? </a:t>
            </a:r>
            <a:r>
              <a:rPr lang="he-IL" sz="2800" dirty="0">
                <a:effectLst/>
                <a:latin typeface="Assistant" pitchFamily="2" charset="-79"/>
                <a:cs typeface="Assistant" pitchFamily="2" charset="-79"/>
              </a:rPr>
              <a:t>– </a:t>
            </a:r>
            <a:r>
              <a:rPr lang="he-IL" dirty="0">
                <a:latin typeface="Assistant" pitchFamily="2" charset="-79"/>
                <a:cs typeface="Assistant" pitchFamily="2" charset="-79"/>
              </a:rPr>
              <a:t>איסוף</a:t>
            </a:r>
            <a:r>
              <a:rPr lang="he-IL" sz="2800" dirty="0">
                <a:effectLst/>
                <a:latin typeface="Assistant" pitchFamily="2" charset="-79"/>
                <a:cs typeface="Assistant" pitchFamily="2" charset="-79"/>
              </a:rPr>
              <a:t> ותיעוד של מה שרואה, כפשוטו ללא פרשנות או ידע מוקדם!</a:t>
            </a:r>
          </a:p>
          <a:p>
            <a:pPr marL="514350" indent="-514350" algn="r" rtl="1">
              <a:buAutoNum type="arabicPeriod"/>
            </a:pPr>
            <a:r>
              <a:rPr lang="he-IL" b="1" dirty="0">
                <a:latin typeface="Assistant" pitchFamily="2" charset="-79"/>
                <a:cs typeface="Assistant" pitchFamily="2" charset="-79"/>
              </a:rPr>
              <a:t>מה אני כבר יודע? </a:t>
            </a:r>
            <a:r>
              <a:rPr lang="he-IL" dirty="0">
                <a:latin typeface="Assistant" pitchFamily="2" charset="-79"/>
                <a:cs typeface="Assistant" pitchFamily="2" charset="-79"/>
              </a:rPr>
              <a:t>– שילוב של ידע קודם כדי לבין מה שרואה</a:t>
            </a:r>
          </a:p>
          <a:p>
            <a:pPr marL="514350" indent="-514350" algn="r" rtl="1">
              <a:buAutoNum type="arabicPeriod"/>
            </a:pPr>
            <a:r>
              <a:rPr lang="he-IL" sz="2800" b="1" dirty="0">
                <a:effectLst/>
                <a:latin typeface="Assistant" pitchFamily="2" charset="-79"/>
                <a:cs typeface="Assistant" pitchFamily="2" charset="-79"/>
              </a:rPr>
              <a:t>מה אני מבין? </a:t>
            </a:r>
            <a:r>
              <a:rPr lang="he-IL" sz="2800" dirty="0">
                <a:effectLst/>
                <a:latin typeface="Assistant" pitchFamily="2" charset="-79"/>
                <a:cs typeface="Assistant" pitchFamily="2" charset="-79"/>
              </a:rPr>
              <a:t>– מיזוג כל הממצאים, המידע והידע שלן לתובנות</a:t>
            </a:r>
            <a:br>
              <a:rPr lang="en-US" dirty="0">
                <a:latin typeface="Assistant" pitchFamily="2" charset="-79"/>
                <a:cs typeface="Assistant" pitchFamily="2" charset="-79"/>
              </a:rPr>
            </a:br>
            <a:r>
              <a:rPr lang="he-IL" sz="2800" dirty="0">
                <a:effectLst/>
                <a:latin typeface="Assistant" pitchFamily="2" charset="-79"/>
                <a:cs typeface="Assistant" pitchFamily="2" charset="-79"/>
              </a:rPr>
              <a:t>(הופך ״מידע״ ״לידע חדש!״)</a:t>
            </a:r>
          </a:p>
          <a:p>
            <a:pPr marL="0" indent="0" algn="r" rtl="1">
              <a:buNone/>
            </a:pPr>
            <a:endParaRPr lang="en-IL"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p:txBody>
          <a:bodyPr/>
          <a:lstStyle/>
          <a:p>
            <a:pPr algn="r" rtl="1"/>
            <a:r>
              <a:rPr lang="he-IL" dirty="0">
                <a:latin typeface="Assistant" pitchFamily="2" charset="-79"/>
                <a:cs typeface="Assistant" pitchFamily="2" charset="-79"/>
              </a:rPr>
              <a:t>קודם, כמה פטנטים שיעזרו לכם לחקור:</a:t>
            </a:r>
            <a:endParaRPr lang="en-IL" dirty="0">
              <a:latin typeface="Assistant" pitchFamily="2" charset="-79"/>
              <a:cs typeface="Assistant" pitchFamily="2" charset="-79"/>
            </a:endParaRPr>
          </a:p>
        </p:txBody>
      </p:sp>
      <p:pic>
        <p:nvPicPr>
          <p:cNvPr id="6" name="Picture 5">
            <a:extLst>
              <a:ext uri="{FF2B5EF4-FFF2-40B4-BE49-F238E27FC236}">
                <a16:creationId xmlns:a16="http://schemas.microsoft.com/office/drawing/2014/main" id="{E56A0EF7-A317-FC48-76F3-5E92E25A13F6}"/>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273896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 (המשך):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1600" kern="100" dirty="0" err="1">
                <a:solidFill>
                  <a:schemeClr val="bg2">
                    <a:lumMod val="90000"/>
                  </a:schemeClr>
                </a:solidFill>
                <a:effectLst/>
                <a:latin typeface="Assistant" pitchFamily="2" charset="-79"/>
                <a:ea typeface="Calibri" panose="020F0502020204030204" pitchFamily="34" charset="0"/>
                <a:cs typeface="Assistant" pitchFamily="2" charset="-79"/>
              </a:rPr>
              <a:t>צליומים</a:t>
            </a:r>
            <a:r>
              <a:rPr lang="he-IL" sz="1600" kern="100" dirty="0">
                <a:solidFill>
                  <a:schemeClr val="bg2">
                    <a:lumMod val="90000"/>
                  </a:schemeClr>
                </a:solidFill>
                <a:effectLst/>
                <a:latin typeface="Assistant" pitchFamily="2" charset="-79"/>
                <a:ea typeface="Calibri" panose="020F0502020204030204" pitchFamily="34" charset="0"/>
                <a:cs typeface="Assistant" pitchFamily="2" charset="-79"/>
              </a:rPr>
              <a:t>, תמונות, קישורים למידע נוסף</a:t>
            </a:r>
            <a:endParaRPr lang="en-IL" sz="1600" dirty="0">
              <a:solidFill>
                <a:schemeClr val="bg2">
                  <a:lumMod val="90000"/>
                </a:schemeClr>
              </a:solidFill>
              <a:latin typeface="Assistant" pitchFamily="2" charset="-79"/>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1808750" y="667060"/>
            <a:ext cx="3201996" cy="764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mj-lt"/>
              <a:buAutoNum type="arabicPeriod"/>
            </a:pPr>
            <a:r>
              <a:rPr lang="en-US" sz="1050" b="0" i="0" u="none" strike="noStrike" dirty="0">
                <a:solidFill>
                  <a:srgbClr val="374151"/>
                </a:solidFill>
                <a:effectLst/>
                <a:latin typeface="Söhne"/>
                <a:hlinkClick r:id="rId2"/>
              </a:rPr>
              <a:t>Banana Cultivation in Southeast Asia</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3"/>
              </a:rPr>
              <a:t>Bananas in Africa</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4"/>
              </a:rPr>
              <a:t>Portuguese Introduction of Bananas to the Americas</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5"/>
              </a:rPr>
              <a:t>United Fruit Company</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6"/>
              </a:rPr>
              <a:t>Bananas in Guatemala</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7"/>
              </a:rPr>
              <a:t>Bananas in Honduras</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8"/>
              </a:rPr>
              <a:t>Bananas During World War II</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9"/>
              </a:rPr>
              <a:t>The Velvet Underground &amp; Nico Album Cover</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10"/>
              </a:rPr>
              <a:t>Banana Boat Song (Day-O) by Harry Belafonte</a:t>
            </a:r>
            <a:endParaRPr lang="en-US" sz="1050" b="0" i="0" dirty="0">
              <a:solidFill>
                <a:srgbClr val="374151"/>
              </a:solidFill>
              <a:effectLst/>
              <a:latin typeface="Söhne"/>
            </a:endParaRPr>
          </a:p>
          <a:p>
            <a:pPr algn="l">
              <a:buFont typeface="+mj-lt"/>
              <a:buAutoNum type="arabicPeriod"/>
            </a:pPr>
            <a:r>
              <a:rPr lang="en-US" sz="1050" b="0" i="0" u="none" strike="noStrike" dirty="0">
                <a:solidFill>
                  <a:srgbClr val="374151"/>
                </a:solidFill>
                <a:effectLst/>
                <a:latin typeface="Söhne"/>
                <a:hlinkClick r:id="rId11"/>
              </a:rPr>
              <a:t>Chiquita Banana's Logo</a:t>
            </a:r>
            <a:endParaRPr lang="en-US" sz="1050" b="0" i="0" dirty="0">
              <a:solidFill>
                <a:srgbClr val="374151"/>
              </a:solidFill>
              <a:effectLst/>
              <a:latin typeface="Söhne"/>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12"/>
          <a:stretch>
            <a:fillRect/>
          </a:stretch>
        </p:blipFill>
        <p:spPr>
          <a:xfrm>
            <a:off x="182888" y="5617340"/>
            <a:ext cx="711461" cy="1069751"/>
          </a:xfrm>
          <a:prstGeom prst="rect">
            <a:avLst/>
          </a:prstGeom>
        </p:spPr>
      </p:pic>
      <p:pic>
        <p:nvPicPr>
          <p:cNvPr id="1026" name="Picture 2" descr="19 Types of Bananas and What to Do With Them - Only Foods">
            <a:extLst>
              <a:ext uri="{FF2B5EF4-FFF2-40B4-BE49-F238E27FC236}">
                <a16:creationId xmlns:a16="http://schemas.microsoft.com/office/drawing/2014/main" id="{AA240F8B-9834-724C-CDC5-6ED71B6511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9080" y="1828587"/>
            <a:ext cx="2912236" cy="4305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raming History: Bananas : Throughline : NPR">
            <a:extLst>
              <a:ext uri="{FF2B5EF4-FFF2-40B4-BE49-F238E27FC236}">
                <a16:creationId xmlns:a16="http://schemas.microsoft.com/office/drawing/2014/main" id="{A9C84D01-EFD0-9735-C1CD-6148A52A13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2224" y="1733896"/>
            <a:ext cx="2697271" cy="2022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סלט בריחה מהכלא חקלאי banana republic costa rica תהליך קריירה כס">
            <a:extLst>
              <a:ext uri="{FF2B5EF4-FFF2-40B4-BE49-F238E27FC236}">
                <a16:creationId xmlns:a16="http://schemas.microsoft.com/office/drawing/2014/main" id="{49153576-957C-DA7A-8BF1-208A249F96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2224" y="3978157"/>
            <a:ext cx="2694140" cy="26941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F3C406-F5F7-14F0-FCFC-CE8947F51418}"/>
              </a:ext>
            </a:extLst>
          </p:cNvPr>
          <p:cNvPicPr>
            <a:picLocks noChangeAspect="1"/>
          </p:cNvPicPr>
          <p:nvPr/>
        </p:nvPicPr>
        <p:blipFill>
          <a:blip r:embed="rId16"/>
          <a:stretch>
            <a:fillRect/>
          </a:stretch>
        </p:blipFill>
        <p:spPr>
          <a:xfrm>
            <a:off x="2068121" y="4002363"/>
            <a:ext cx="1652109" cy="2398223"/>
          </a:xfrm>
          <a:prstGeom prst="rect">
            <a:avLst/>
          </a:prstGeom>
        </p:spPr>
      </p:pic>
      <p:sp>
        <p:nvSpPr>
          <p:cNvPr id="8" name="Content Placeholder 2">
            <a:extLst>
              <a:ext uri="{FF2B5EF4-FFF2-40B4-BE49-F238E27FC236}">
                <a16:creationId xmlns:a16="http://schemas.microsoft.com/office/drawing/2014/main" id="{AF3B1803-7A5E-1CAB-EF4B-BA41A7962020}"/>
              </a:ext>
            </a:extLst>
          </p:cNvPr>
          <p:cNvSpPr txBox="1">
            <a:spLocks/>
          </p:cNvSpPr>
          <p:nvPr/>
        </p:nvSpPr>
        <p:spPr>
          <a:xfrm>
            <a:off x="1536145" y="6504644"/>
            <a:ext cx="2716060" cy="2803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1100" b="0" dirty="0">
                <a:effectLst/>
                <a:latin typeface="Roboto" panose="02000000000000000000" pitchFamily="2" charset="0"/>
              </a:rPr>
              <a:t>איור של פרי וצמח מ </a:t>
            </a:r>
            <a:r>
              <a:rPr lang="en-US" sz="1100" b="0" dirty="0">
                <a:effectLst/>
                <a:latin typeface="Roboto" panose="02000000000000000000" pitchFamily="2" charset="0"/>
              </a:rPr>
              <a:t>Acta </a:t>
            </a:r>
            <a:r>
              <a:rPr lang="en-US" sz="1100" b="0" dirty="0" err="1">
                <a:effectLst/>
                <a:latin typeface="Roboto" panose="02000000000000000000" pitchFamily="2" charset="0"/>
              </a:rPr>
              <a:t>Eruditorum</a:t>
            </a:r>
            <a:r>
              <a:rPr lang="en-US" sz="1100" b="0" dirty="0">
                <a:effectLst/>
                <a:latin typeface="Roboto" panose="02000000000000000000" pitchFamily="2" charset="0"/>
              </a:rPr>
              <a:t>, 1734</a:t>
            </a:r>
            <a:endParaRPr lang="en-US" sz="1100" dirty="0">
              <a:effectLst/>
              <a:latin typeface="Roboto" panose="02000000000000000000" pitchFamily="2" charset="0"/>
            </a:endParaRPr>
          </a:p>
        </p:txBody>
      </p:sp>
      <p:sp>
        <p:nvSpPr>
          <p:cNvPr id="10" name="Title 1">
            <a:extLst>
              <a:ext uri="{FF2B5EF4-FFF2-40B4-BE49-F238E27FC236}">
                <a16:creationId xmlns:a16="http://schemas.microsoft.com/office/drawing/2014/main" id="{1A327F1C-E78D-8004-8848-CC3878B234EC}"/>
              </a:ext>
            </a:extLst>
          </p:cNvPr>
          <p:cNvSpPr txBox="1">
            <a:spLocks/>
          </p:cNvSpPr>
          <p:nvPr/>
        </p:nvSpPr>
        <p:spPr>
          <a:xfrm>
            <a:off x="0" y="6504644"/>
            <a:ext cx="12192000" cy="353356"/>
          </a:xfrm>
          <a:prstGeom prst="rect">
            <a:avLst/>
          </a:prstGeom>
          <a:solidFill>
            <a:srgbClr val="FFFF0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defTabSz="914400" rtl="1" eaLnBrk="1" latinLnBrk="0" hangingPunct="1">
              <a:lnSpc>
                <a:spcPct val="90000"/>
              </a:lnSpc>
              <a:spcBef>
                <a:spcPct val="0"/>
              </a:spcBef>
              <a:buNone/>
            </a:pPr>
            <a:r>
              <a:rPr lang="he-IL" sz="1800" b="1" dirty="0">
                <a:latin typeface="Assistant" pitchFamily="2" charset="-79"/>
                <a:cs typeface="Assistant" pitchFamily="2" charset="-79"/>
              </a:rPr>
              <a:t>הורידו לאחר שהבנתם את כל התמונות והקישורים של הדוגמה והוסיפו את שלכם</a:t>
            </a:r>
            <a:r>
              <a:rPr lang="he-IL" sz="1800" dirty="0">
                <a:latin typeface="Assistant" pitchFamily="2" charset="-79"/>
                <a:cs typeface="Assistant" pitchFamily="2" charset="-79"/>
              </a:rPr>
              <a:t>: איסוף נתונים, מידע, תמונות, קישורים לאתרים, קישורים למידע, דברים מעניינים הקשורים לנושא, הרחבות לפי שיקול דעתכם</a:t>
            </a:r>
          </a:p>
        </p:txBody>
      </p:sp>
    </p:spTree>
    <p:extLst>
      <p:ext uri="{BB962C8B-B14F-4D97-AF65-F5344CB8AC3E}">
        <p14:creationId xmlns:p14="http://schemas.microsoft.com/office/powerpoint/2010/main" val="147209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היסטוריה/ אמנות ועיצוב: </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buNone/>
              <a:tabLst>
                <a:tab pos="457200" algn="l"/>
              </a:tabLst>
            </a:pPr>
            <a:r>
              <a:rPr lang="he-IL" sz="1800" kern="100" dirty="0">
                <a:solidFill>
                  <a:schemeClr val="bg2">
                    <a:lumMod val="90000"/>
                  </a:schemeClr>
                </a:solidFill>
                <a:effectLst/>
                <a:latin typeface="Assistant" pitchFamily="2" charset="-79"/>
                <a:ea typeface="Calibri" panose="020F0502020204030204" pitchFamily="34" charset="0"/>
                <a:cs typeface="Assistant" pitchFamily="2" charset="-79"/>
              </a:rPr>
              <a:t>החפץ באמנות: יצירות ואמנים שעסקו בחפץ</a:t>
            </a:r>
            <a:endParaRPr lang="en-IL" sz="1800" kern="100" dirty="0">
              <a:solidFill>
                <a:schemeClr val="bg2">
                  <a:lumMod val="90000"/>
                </a:schemeClr>
              </a:solidFill>
              <a:effectLst/>
              <a:latin typeface="Assistant" pitchFamily="2" charset="-79"/>
              <a:ea typeface="Calibri" panose="020F0502020204030204" pitchFamily="34" charset="0"/>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pic>
        <p:nvPicPr>
          <p:cNvPr id="14338" name="Picture 2" descr="29 Banana-Shaped Designs">
            <a:extLst>
              <a:ext uri="{FF2B5EF4-FFF2-40B4-BE49-F238E27FC236}">
                <a16:creationId xmlns:a16="http://schemas.microsoft.com/office/drawing/2014/main" id="{578967BF-C8C0-ACB1-E29A-2E0FAB5FA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306" y="1384430"/>
            <a:ext cx="2618494" cy="188055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4 designer chair by Ton | Showroom 4.0">
            <a:extLst>
              <a:ext uri="{FF2B5EF4-FFF2-40B4-BE49-F238E27FC236}">
                <a16:creationId xmlns:a16="http://schemas.microsoft.com/office/drawing/2014/main" id="{77DE75D2-C136-7CBB-7528-954F8D547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266" y="448109"/>
            <a:ext cx="2110189" cy="187264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Banana Leaf Inspired Chair | Unique chairs design, Green chair, Lounge  chair design">
            <a:extLst>
              <a:ext uri="{FF2B5EF4-FFF2-40B4-BE49-F238E27FC236}">
                <a16:creationId xmlns:a16="http://schemas.microsoft.com/office/drawing/2014/main" id="{237A162B-E57B-9383-1ACB-35D1101E9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762" y="338630"/>
            <a:ext cx="985290" cy="65686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Abri-Boca is a flexible semi-private space with retractable cover -  HomeCrux | Lounge chair design, Milan design week, Chair design">
            <a:extLst>
              <a:ext uri="{FF2B5EF4-FFF2-40B4-BE49-F238E27FC236}">
                <a16:creationId xmlns:a16="http://schemas.microsoft.com/office/drawing/2014/main" id="{DBD713FB-2CC8-A0DA-9EF0-8CCFC3149D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0127" y="4167978"/>
            <a:ext cx="2899080" cy="19472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903A54-1968-D994-EA98-C94D4A3C0ECF}"/>
              </a:ext>
            </a:extLst>
          </p:cNvPr>
          <p:cNvSpPr txBox="1"/>
          <p:nvPr/>
        </p:nvSpPr>
        <p:spPr>
          <a:xfrm>
            <a:off x="8246276" y="5830949"/>
            <a:ext cx="2618202" cy="369332"/>
          </a:xfrm>
          <a:prstGeom prst="rect">
            <a:avLst/>
          </a:prstGeom>
          <a:noFill/>
        </p:spPr>
        <p:txBody>
          <a:bodyPr wrap="square">
            <a:spAutoFit/>
          </a:bodyPr>
          <a:lstStyle/>
          <a:p>
            <a:pPr marL="0" algn="r" defTabSz="914400" rtl="1" eaLnBrk="1" latinLnBrk="0" hangingPunct="1"/>
            <a:r>
              <a:rPr lang="he-IL" sz="1800" dirty="0">
                <a:latin typeface="Assistant" pitchFamily="2" charset="-79"/>
                <a:cs typeface="Assistant" pitchFamily="2" charset="-79"/>
              </a:rPr>
              <a:t>חפץ בהשראת ארמדיל</a:t>
            </a:r>
            <a:endParaRPr lang="en-IL" dirty="0"/>
          </a:p>
        </p:txBody>
      </p:sp>
      <p:sp>
        <p:nvSpPr>
          <p:cNvPr id="8" name="TextBox 7">
            <a:extLst>
              <a:ext uri="{FF2B5EF4-FFF2-40B4-BE49-F238E27FC236}">
                <a16:creationId xmlns:a16="http://schemas.microsoft.com/office/drawing/2014/main" id="{DEB8A347-F74B-F6C2-BAE6-D55A0A910B68}"/>
              </a:ext>
            </a:extLst>
          </p:cNvPr>
          <p:cNvSpPr txBox="1"/>
          <p:nvPr/>
        </p:nvSpPr>
        <p:spPr>
          <a:xfrm>
            <a:off x="8426504" y="2978044"/>
            <a:ext cx="2618202" cy="369332"/>
          </a:xfrm>
          <a:prstGeom prst="rect">
            <a:avLst/>
          </a:prstGeom>
          <a:noFill/>
        </p:spPr>
        <p:txBody>
          <a:bodyPr wrap="square">
            <a:spAutoFit/>
          </a:bodyPr>
          <a:lstStyle/>
          <a:p>
            <a:pPr marL="0" algn="r" defTabSz="914400" rtl="1" eaLnBrk="1" latinLnBrk="0" hangingPunct="1"/>
            <a:r>
              <a:rPr lang="he-IL" sz="1800" dirty="0">
                <a:latin typeface="Assistant" pitchFamily="2" charset="-79"/>
                <a:cs typeface="Assistant" pitchFamily="2" charset="-79"/>
              </a:rPr>
              <a:t>חפץ בהשראת בננה</a:t>
            </a:r>
            <a:endParaRPr lang="en-IL" dirty="0"/>
          </a:p>
        </p:txBody>
      </p:sp>
      <p:sp>
        <p:nvSpPr>
          <p:cNvPr id="10" name="TextBox 9">
            <a:extLst>
              <a:ext uri="{FF2B5EF4-FFF2-40B4-BE49-F238E27FC236}">
                <a16:creationId xmlns:a16="http://schemas.microsoft.com/office/drawing/2014/main" id="{590F8923-6170-4644-B251-438BE34AD283}"/>
              </a:ext>
            </a:extLst>
          </p:cNvPr>
          <p:cNvSpPr txBox="1"/>
          <p:nvPr/>
        </p:nvSpPr>
        <p:spPr>
          <a:xfrm>
            <a:off x="5936937" y="1918928"/>
            <a:ext cx="1826158" cy="369332"/>
          </a:xfrm>
          <a:prstGeom prst="rect">
            <a:avLst/>
          </a:prstGeom>
          <a:noFill/>
        </p:spPr>
        <p:txBody>
          <a:bodyPr wrap="square">
            <a:spAutoFit/>
          </a:bodyPr>
          <a:lstStyle/>
          <a:p>
            <a:pPr marL="0" algn="r" defTabSz="914400" rtl="1" eaLnBrk="1" latinLnBrk="0" hangingPunct="1"/>
            <a:r>
              <a:rPr lang="he-IL" sz="1800" dirty="0">
                <a:latin typeface="Assistant" pitchFamily="2" charset="-79"/>
                <a:cs typeface="Assistant" pitchFamily="2" charset="-79"/>
              </a:rPr>
              <a:t>חפץ בהשראת בננה</a:t>
            </a:r>
            <a:endParaRPr lang="en-IL" dirty="0"/>
          </a:p>
        </p:txBody>
      </p:sp>
      <p:sp>
        <p:nvSpPr>
          <p:cNvPr id="11" name="TextBox 10">
            <a:extLst>
              <a:ext uri="{FF2B5EF4-FFF2-40B4-BE49-F238E27FC236}">
                <a16:creationId xmlns:a16="http://schemas.microsoft.com/office/drawing/2014/main" id="{3DF4D32C-CDFA-5386-667B-92580CDAFFB3}"/>
              </a:ext>
            </a:extLst>
          </p:cNvPr>
          <p:cNvSpPr txBox="1"/>
          <p:nvPr/>
        </p:nvSpPr>
        <p:spPr>
          <a:xfrm>
            <a:off x="3952128" y="958980"/>
            <a:ext cx="1826158" cy="369332"/>
          </a:xfrm>
          <a:prstGeom prst="rect">
            <a:avLst/>
          </a:prstGeom>
          <a:noFill/>
        </p:spPr>
        <p:txBody>
          <a:bodyPr wrap="square">
            <a:spAutoFit/>
          </a:bodyPr>
          <a:lstStyle/>
          <a:p>
            <a:pPr marL="0" algn="r" defTabSz="914400" rtl="1" eaLnBrk="1" latinLnBrk="0" hangingPunct="1"/>
            <a:r>
              <a:rPr lang="he-IL" sz="1800" dirty="0">
                <a:latin typeface="Assistant" pitchFamily="2" charset="-79"/>
                <a:cs typeface="Assistant" pitchFamily="2" charset="-79"/>
              </a:rPr>
              <a:t>חפץ בהשראת בננה</a:t>
            </a:r>
            <a:endParaRPr lang="en-IL" dirty="0"/>
          </a:p>
        </p:txBody>
      </p:sp>
      <p:pic>
        <p:nvPicPr>
          <p:cNvPr id="14346" name="Picture 10" descr="10 Unique Furniture Design Ideas Inspired by Nature | Unique furniture  design, Unusual furniture, Unique furniture">
            <a:extLst>
              <a:ext uri="{FF2B5EF4-FFF2-40B4-BE49-F238E27FC236}">
                <a16:creationId xmlns:a16="http://schemas.microsoft.com/office/drawing/2014/main" id="{555C8529-8489-F004-D746-E55EE9DFD8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190" y="3808240"/>
            <a:ext cx="1781849" cy="2392041"/>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Nature-Inspired Furniture That Creatively Captures Earth's Beauty">
            <a:extLst>
              <a:ext uri="{FF2B5EF4-FFF2-40B4-BE49-F238E27FC236}">
                <a16:creationId xmlns:a16="http://schemas.microsoft.com/office/drawing/2014/main" id="{98FA3CFA-E91A-2628-1647-0C2D3BDEB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2782" y="4163306"/>
            <a:ext cx="1929427" cy="1872641"/>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Nature-Inspired Furniture That Creatively Captures Earth's Beauty">
            <a:extLst>
              <a:ext uri="{FF2B5EF4-FFF2-40B4-BE49-F238E27FC236}">
                <a16:creationId xmlns:a16="http://schemas.microsoft.com/office/drawing/2014/main" id="{88BCA505-499B-0436-408B-D7B13E1C556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971" t="35101" r="27098" b="14176"/>
          <a:stretch/>
        </p:blipFill>
        <p:spPr bwMode="auto">
          <a:xfrm>
            <a:off x="2099985" y="2618380"/>
            <a:ext cx="2086947" cy="1684168"/>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PDF] Biomimicry in Furniture Design | Semantic Scholar">
            <a:extLst>
              <a:ext uri="{FF2B5EF4-FFF2-40B4-BE49-F238E27FC236}">
                <a16:creationId xmlns:a16="http://schemas.microsoft.com/office/drawing/2014/main" id="{2C6F25BD-D27C-EED4-4197-D4CECF4284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5404" y="2987810"/>
            <a:ext cx="2141838" cy="78727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furniture design | sarajapanwalla">
            <a:extLst>
              <a:ext uri="{FF2B5EF4-FFF2-40B4-BE49-F238E27FC236}">
                <a16:creationId xmlns:a16="http://schemas.microsoft.com/office/drawing/2014/main" id="{CA4A2FE7-A71B-8AA0-3EDA-B123510FF2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0954" y="4411696"/>
            <a:ext cx="1136337" cy="1375859"/>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Furniture Design | Istanbul">
            <a:extLst>
              <a:ext uri="{FF2B5EF4-FFF2-40B4-BE49-F238E27FC236}">
                <a16:creationId xmlns:a16="http://schemas.microsoft.com/office/drawing/2014/main" id="{A11FBDE4-1CC8-5FBE-FF4C-265D5EBD77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3807" y="1673280"/>
            <a:ext cx="1114035" cy="16740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0AD9A1B-72F5-F007-8729-664CE3374065}"/>
              </a:ext>
            </a:extLst>
          </p:cNvPr>
          <p:cNvSpPr txBox="1">
            <a:spLocks/>
          </p:cNvSpPr>
          <p:nvPr/>
        </p:nvSpPr>
        <p:spPr>
          <a:xfrm>
            <a:off x="0" y="6119539"/>
            <a:ext cx="12192000" cy="721580"/>
          </a:xfrm>
          <a:prstGeom prst="rect">
            <a:avLst/>
          </a:prstGeom>
          <a:solidFill>
            <a:srgbClr val="FFFF0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דוגמאות לאומנות ולעיצוב, מרחבי העולם שנעשה בהשראה של החפץ</a:t>
            </a:r>
            <a:br>
              <a:rPr lang="en-US" sz="1800" dirty="0">
                <a:latin typeface="Assistant" pitchFamily="2" charset="-79"/>
                <a:cs typeface="Assistant" pitchFamily="2" charset="-79"/>
              </a:rPr>
            </a:br>
            <a:r>
              <a:rPr lang="he-IL" sz="1800" b="1" dirty="0">
                <a:latin typeface="Assistant" pitchFamily="2" charset="-79"/>
                <a:cs typeface="Assistant" pitchFamily="2" charset="-79"/>
              </a:rPr>
              <a:t>הסבר: (עיצוב = חפץ שימושי. אמנות= מיצג אמנותי ללא שימוש) </a:t>
            </a:r>
            <a:r>
              <a:rPr lang="he-IL" sz="1800" dirty="0">
                <a:latin typeface="Assistant" pitchFamily="2" charset="-79"/>
                <a:cs typeface="Assistant" pitchFamily="2" charset="-79"/>
              </a:rPr>
              <a:t>למשל: לתמונה אין שום שימוש רק להסתכל עליה, לפסל אין שימוש להגן מהגשם! לעומת זאת: לשמשיה יש שימוש – להגן מהשמש! למטריה מהגשם, לכוס לשתות ממנה, למשקפיים לראות דרכם וכד׳</a:t>
            </a:r>
          </a:p>
        </p:txBody>
      </p:sp>
    </p:spTree>
    <p:extLst>
      <p:ext uri="{BB962C8B-B14F-4D97-AF65-F5344CB8AC3E}">
        <p14:creationId xmlns:p14="http://schemas.microsoft.com/office/powerpoint/2010/main" val="79150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FE2B1-534C-60BB-3C79-CADBD9F62AF4}"/>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מחקר מדעי: מחקרים וממצאים מדעיים חשובים</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buNone/>
              <a:tabLst>
                <a:tab pos="457200" algn="l"/>
              </a:tabLst>
            </a:pPr>
            <a:r>
              <a:rPr lang="he-IL" sz="1800" kern="100" dirty="0">
                <a:solidFill>
                  <a:schemeClr val="bg2">
                    <a:lumMod val="90000"/>
                  </a:schemeClr>
                </a:solidFill>
                <a:effectLst/>
                <a:latin typeface="Assistant" pitchFamily="2" charset="-79"/>
                <a:ea typeface="Calibri" panose="020F0502020204030204" pitchFamily="34" charset="0"/>
                <a:cs typeface="Assistant" pitchFamily="2" charset="-79"/>
              </a:rPr>
              <a:t>מידע מדעי על החפץ</a:t>
            </a:r>
            <a:endParaRPr lang="en-IL" sz="1800" kern="100" dirty="0">
              <a:solidFill>
                <a:schemeClr val="bg2">
                  <a:lumMod val="90000"/>
                </a:schemeClr>
              </a:solidFill>
              <a:effectLst/>
              <a:latin typeface="Assistant" pitchFamily="2" charset="-79"/>
              <a:ea typeface="Calibri" panose="020F0502020204030204" pitchFamily="34" charset="0"/>
              <a:cs typeface="Assistant" pitchFamily="2" charset="-79"/>
            </a:endParaRPr>
          </a:p>
        </p:txBody>
      </p:sp>
      <p:sp>
        <p:nvSpPr>
          <p:cNvPr id="4" name="Content Placeholder 2">
            <a:extLst>
              <a:ext uri="{FF2B5EF4-FFF2-40B4-BE49-F238E27FC236}">
                <a16:creationId xmlns:a16="http://schemas.microsoft.com/office/drawing/2014/main" id="{FED530C9-D5D1-461C-6B04-8396EA42C08C}"/>
              </a:ext>
            </a:extLst>
          </p:cNvPr>
          <p:cNvSpPr txBox="1">
            <a:spLocks/>
          </p:cNvSpPr>
          <p:nvPr/>
        </p:nvSpPr>
        <p:spPr>
          <a:xfrm>
            <a:off x="894349" y="1180066"/>
            <a:ext cx="10855065" cy="2876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en-IL" sz="1400" dirty="0">
              <a:latin typeface="Assistant" pitchFamily="2" charset="-79"/>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6" name="Title 1">
            <a:extLst>
              <a:ext uri="{FF2B5EF4-FFF2-40B4-BE49-F238E27FC236}">
                <a16:creationId xmlns:a16="http://schemas.microsoft.com/office/drawing/2014/main" id="{D61E24A0-2094-E56A-E62F-DDE7952A8F80}"/>
              </a:ext>
            </a:extLst>
          </p:cNvPr>
          <p:cNvSpPr txBox="1">
            <a:spLocks/>
          </p:cNvSpPr>
          <p:nvPr/>
        </p:nvSpPr>
        <p:spPr>
          <a:xfrm>
            <a:off x="0" y="6284400"/>
            <a:ext cx="12192000" cy="573600"/>
          </a:xfrm>
          <a:prstGeom prst="rect">
            <a:avLst/>
          </a:prstGeom>
          <a:solidFill>
            <a:srgbClr val="FFFF0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מחקרים מדעיים או ממצאים מדעיים על החפץ, ממצא בלי לציין מאיפה הבאתם אותו, לא נחשב (אם אתם מוצאים משהו מעניין, בדקו מי פרסם וצרפו קישור למקום ממנו מצאתם אותו</a:t>
            </a:r>
          </a:p>
        </p:txBody>
      </p:sp>
    </p:spTree>
    <p:extLst>
      <p:ext uri="{BB962C8B-B14F-4D97-AF65-F5344CB8AC3E}">
        <p14:creationId xmlns:p14="http://schemas.microsoft.com/office/powerpoint/2010/main" val="289915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2766218"/>
            <a:ext cx="10515600" cy="1325563"/>
          </a:xfrm>
        </p:spPr>
        <p:txBody>
          <a:bodyPr/>
          <a:lstStyle/>
          <a:p>
            <a:pPr algn="ctr" rtl="1"/>
            <a:r>
              <a:rPr lang="he-IL" sz="4400" dirty="0">
                <a:effectLst/>
                <a:latin typeface="Assistant" pitchFamily="2" charset="-79"/>
                <a:cs typeface="Assistant" pitchFamily="2" charset="-79"/>
              </a:rPr>
              <a:t>חלק חמישי: התבוננות ואיסוף נתונים</a:t>
            </a:r>
            <a:endParaRPr lang="en-IL" dirty="0">
              <a:latin typeface="Assistant" pitchFamily="2" charset="-79"/>
              <a:cs typeface="Assistant" pitchFamily="2" charset="-79"/>
            </a:endParaRPr>
          </a:p>
        </p:txBody>
      </p:sp>
      <p:pic>
        <p:nvPicPr>
          <p:cNvPr id="3" name="Picture 2">
            <a:extLst>
              <a:ext uri="{FF2B5EF4-FFF2-40B4-BE49-F238E27FC236}">
                <a16:creationId xmlns:a16="http://schemas.microsoft.com/office/drawing/2014/main" id="{1D48C4CD-2A53-DC30-DDFD-401204AFEDE5}"/>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225401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בניית מפת חשיבה:</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buNone/>
              <a:tabLst>
                <a:tab pos="457200" algn="l"/>
              </a:tabLst>
            </a:pPr>
            <a:endParaRPr lang="en-IL" sz="1800" kern="100" dirty="0">
              <a:solidFill>
                <a:schemeClr val="bg2">
                  <a:lumMod val="90000"/>
                </a:schemeClr>
              </a:solidFill>
              <a:effectLst/>
              <a:latin typeface="Assistant" pitchFamily="2" charset="-79"/>
              <a:ea typeface="Calibri" panose="020F0502020204030204" pitchFamily="34" charset="0"/>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6" name="Title 1">
            <a:extLst>
              <a:ext uri="{FF2B5EF4-FFF2-40B4-BE49-F238E27FC236}">
                <a16:creationId xmlns:a16="http://schemas.microsoft.com/office/drawing/2014/main" id="{0B07D49F-307B-295C-EB64-2A6A782F6B6B}"/>
              </a:ext>
            </a:extLst>
          </p:cNvPr>
          <p:cNvSpPr txBox="1">
            <a:spLocks/>
          </p:cNvSpPr>
          <p:nvPr/>
        </p:nvSpPr>
        <p:spPr>
          <a:xfrm>
            <a:off x="0" y="6070730"/>
            <a:ext cx="12192000" cy="78727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a:t>
            </a:r>
            <a:r>
              <a:rPr lang="he-IL" sz="1800" kern="100" dirty="0">
                <a:effectLst/>
                <a:latin typeface="Assistant" pitchFamily="2" charset="-79"/>
                <a:ea typeface="Calibri" panose="020F0502020204030204" pitchFamily="34" charset="0"/>
                <a:cs typeface="Assistant" pitchFamily="2" charset="-79"/>
              </a:rPr>
              <a:t>בנו מפת חשיבה. הכוללת את כל מה שיודעים ואת כל מה שאתם חושבים על החפץ – ראו דוגמה שבנינו לבננה</a:t>
            </a:r>
            <a:endParaRPr lang="en-IL" sz="1800" kern="100" dirty="0">
              <a:effectLst/>
              <a:latin typeface="Assistant" pitchFamily="2" charset="-79"/>
              <a:ea typeface="Calibri" panose="020F0502020204030204" pitchFamily="34" charset="0"/>
              <a:cs typeface="Assistant" pitchFamily="2" charset="-79"/>
            </a:endParaRPr>
          </a:p>
          <a:p>
            <a:pPr algn="ctr" rtl="1"/>
            <a:r>
              <a:rPr lang="he-IL" sz="1800" dirty="0">
                <a:latin typeface="Assistant" pitchFamily="2" charset="-79"/>
                <a:cs typeface="Assistant" pitchFamily="2" charset="-79"/>
                <a:hlinkClick r:id="rId3">
                  <a:extLst>
                    <a:ext uri="{A12FA001-AC4F-418D-AE19-62706E023703}">
                      <ahyp:hlinkClr xmlns:ahyp="http://schemas.microsoft.com/office/drawing/2018/hyperlinkcolor" val="tx"/>
                    </a:ext>
                  </a:extLst>
                </a:hlinkClick>
              </a:rPr>
              <a:t>אפשר לבנות כזה</a:t>
            </a:r>
            <a:r>
              <a:rPr lang="he-IL" sz="1800" dirty="0">
                <a:latin typeface="Assistant" pitchFamily="2" charset="-79"/>
                <a:cs typeface="Assistant" pitchFamily="2" charset="-79"/>
              </a:rPr>
              <a:t>:</a:t>
            </a:r>
          </a:p>
        </p:txBody>
      </p:sp>
      <p:pic>
        <p:nvPicPr>
          <p:cNvPr id="14" name="Picture 13">
            <a:hlinkClick r:id="rId4"/>
            <a:extLst>
              <a:ext uri="{FF2B5EF4-FFF2-40B4-BE49-F238E27FC236}">
                <a16:creationId xmlns:a16="http://schemas.microsoft.com/office/drawing/2014/main" id="{C8FB2349-150E-6751-5969-F103E718CA46}"/>
              </a:ext>
            </a:extLst>
          </p:cNvPr>
          <p:cNvPicPr>
            <a:picLocks noChangeAspect="1"/>
          </p:cNvPicPr>
          <p:nvPr/>
        </p:nvPicPr>
        <p:blipFill>
          <a:blip r:embed="rId5"/>
          <a:stretch>
            <a:fillRect/>
          </a:stretch>
        </p:blipFill>
        <p:spPr>
          <a:xfrm>
            <a:off x="2209800" y="1384377"/>
            <a:ext cx="7772400" cy="4089245"/>
          </a:xfrm>
          <a:prstGeom prst="rect">
            <a:avLst/>
          </a:prstGeom>
          <a:effectLst>
            <a:outerShdw blurRad="50800" dist="50800" dir="8100000" algn="ctr" rotWithShape="0">
              <a:srgbClr val="000000">
                <a:alpha val="52000"/>
              </a:srgbClr>
            </a:outerShdw>
          </a:effectLst>
        </p:spPr>
      </p:pic>
    </p:spTree>
    <p:extLst>
      <p:ext uri="{BB962C8B-B14F-4D97-AF65-F5344CB8AC3E}">
        <p14:creationId xmlns:p14="http://schemas.microsoft.com/office/powerpoint/2010/main" val="384505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a:xfrm>
            <a:off x="538619" y="0"/>
            <a:ext cx="11210795" cy="787269"/>
          </a:xfrm>
        </p:spPr>
        <p:txBody>
          <a:bodyPr>
            <a:noAutofit/>
          </a:bodyPr>
          <a:lstStyle/>
          <a:p>
            <a:pPr lvl="0" algn="r" rtl="1">
              <a:tabLst>
                <a:tab pos="457200" algn="l"/>
              </a:tabLst>
            </a:pPr>
            <a:r>
              <a:rPr lang="he-IL" sz="3200" kern="100" dirty="0">
                <a:effectLst/>
                <a:latin typeface="Assistant" pitchFamily="2" charset="-79"/>
                <a:ea typeface="Calibri" panose="020F0502020204030204" pitchFamily="34" charset="0"/>
                <a:cs typeface="Assistant" pitchFamily="2" charset="-79"/>
              </a:rPr>
              <a:t>זיקוק המהות: מה </a:t>
            </a:r>
            <a:r>
              <a:rPr lang="he-IL" sz="3200" kern="100" dirty="0" err="1">
                <a:effectLst/>
                <a:latin typeface="Assistant" pitchFamily="2" charset="-79"/>
                <a:ea typeface="Calibri" panose="020F0502020204030204" pitchFamily="34" charset="0"/>
                <a:cs typeface="Assistant" pitchFamily="2" charset="-79"/>
              </a:rPr>
              <a:t>ה"ד.נ.א</a:t>
            </a:r>
            <a:r>
              <a:rPr lang="he-IL" sz="3200" kern="100" dirty="0">
                <a:effectLst/>
                <a:latin typeface="Assistant" pitchFamily="2" charset="-79"/>
                <a:ea typeface="Calibri" panose="020F0502020204030204" pitchFamily="34" charset="0"/>
                <a:cs typeface="Assistant" pitchFamily="2" charset="-79"/>
              </a:rPr>
              <a:t>" של החפץ??</a:t>
            </a:r>
            <a:endParaRPr lang="en-IL" sz="3200" kern="100" dirty="0">
              <a:effectLst/>
              <a:latin typeface="Assistant" pitchFamily="2" charset="-79"/>
              <a:ea typeface="Calibri" panose="020F0502020204030204" pitchFamily="34" charset="0"/>
              <a:cs typeface="Assistant" pitchFamily="2" charset="-79"/>
            </a:endParaRPr>
          </a:p>
        </p:txBody>
      </p:sp>
      <p:sp>
        <p:nvSpPr>
          <p:cNvPr id="2" name="Content Placeholder 2">
            <a:extLst>
              <a:ext uri="{FF2B5EF4-FFF2-40B4-BE49-F238E27FC236}">
                <a16:creationId xmlns:a16="http://schemas.microsoft.com/office/drawing/2014/main" id="{AE109241-CAD7-BC14-408E-4AD1B30B3691}"/>
              </a:ext>
            </a:extLst>
          </p:cNvPr>
          <p:cNvSpPr txBox="1">
            <a:spLocks/>
          </p:cNvSpPr>
          <p:nvPr/>
        </p:nvSpPr>
        <p:spPr>
          <a:xfrm>
            <a:off x="1233814" y="667060"/>
            <a:ext cx="10515600" cy="78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buNone/>
              <a:tabLst>
                <a:tab pos="457200" algn="l"/>
              </a:tabLst>
            </a:pPr>
            <a:r>
              <a:rPr lang="he-IL" sz="1800" kern="100" dirty="0">
                <a:solidFill>
                  <a:schemeClr val="bg2">
                    <a:lumMod val="90000"/>
                  </a:schemeClr>
                </a:solidFill>
                <a:effectLst/>
                <a:latin typeface="Assistant" pitchFamily="2" charset="-79"/>
                <a:ea typeface="Calibri" panose="020F0502020204030204" pitchFamily="34" charset="0"/>
                <a:cs typeface="Assistant" pitchFamily="2" charset="-79"/>
              </a:rPr>
              <a:t>רשימה של מהויות החפץ – ערכו רשימה של עד 4 דברים המהווים מהות של החפץ, כלומר, מה הבנתם על החפץ – אילו דברים מהווים את המהות של החפץ. לדוגמה: מדוזה: רירית, צפה, שקופה, ארסית (לא נעים לגעת בה, ג׳לי, כחלחלה, </a:t>
            </a:r>
            <a:r>
              <a:rPr lang="he-IL" sz="1800" kern="100" dirty="0" err="1">
                <a:solidFill>
                  <a:schemeClr val="bg2">
                    <a:lumMod val="90000"/>
                  </a:schemeClr>
                </a:solidFill>
                <a:effectLst/>
                <a:latin typeface="Assistant" pitchFamily="2" charset="-79"/>
                <a:ea typeface="Calibri" panose="020F0502020204030204" pitchFamily="34" charset="0"/>
                <a:cs typeface="Assistant" pitchFamily="2" charset="-79"/>
              </a:rPr>
              <a:t>עגלולית</a:t>
            </a:r>
            <a:r>
              <a:rPr lang="he-IL" sz="1800" kern="100" dirty="0">
                <a:solidFill>
                  <a:schemeClr val="bg2">
                    <a:lumMod val="90000"/>
                  </a:schemeClr>
                </a:solidFill>
                <a:effectLst/>
                <a:latin typeface="Assistant" pitchFamily="2" charset="-79"/>
                <a:ea typeface="Calibri" panose="020F0502020204030204" pitchFamily="34" charset="0"/>
                <a:cs typeface="Assistant" pitchFamily="2" charset="-79"/>
              </a:rPr>
              <a:t>, וכד׳)</a:t>
            </a:r>
            <a:endParaRPr lang="en-IL" sz="1800" kern="100" dirty="0">
              <a:solidFill>
                <a:schemeClr val="bg2">
                  <a:lumMod val="90000"/>
                </a:schemeClr>
              </a:solidFill>
              <a:effectLst/>
              <a:latin typeface="Assistant" pitchFamily="2" charset="-79"/>
              <a:ea typeface="Calibri" panose="020F0502020204030204" pitchFamily="34" charset="0"/>
              <a:cs typeface="Assistant" pitchFamily="2" charset="-79"/>
            </a:endParaRPr>
          </a:p>
        </p:txBody>
      </p:sp>
      <p:pic>
        <p:nvPicPr>
          <p:cNvPr id="9" name="Picture 8">
            <a:extLst>
              <a:ext uri="{FF2B5EF4-FFF2-40B4-BE49-F238E27FC236}">
                <a16:creationId xmlns:a16="http://schemas.microsoft.com/office/drawing/2014/main" id="{F37C78BA-770F-FA8B-5A6C-3007299483A0}"/>
              </a:ext>
            </a:extLst>
          </p:cNvPr>
          <p:cNvPicPr>
            <a:picLocks noChangeAspect="1"/>
          </p:cNvPicPr>
          <p:nvPr/>
        </p:nvPicPr>
        <p:blipFill>
          <a:blip r:embed="rId2"/>
          <a:stretch>
            <a:fillRect/>
          </a:stretch>
        </p:blipFill>
        <p:spPr>
          <a:xfrm>
            <a:off x="182888" y="5617340"/>
            <a:ext cx="711461" cy="1069751"/>
          </a:xfrm>
          <a:prstGeom prst="rect">
            <a:avLst/>
          </a:prstGeom>
        </p:spPr>
      </p:pic>
      <p:sp>
        <p:nvSpPr>
          <p:cNvPr id="3" name="Content Placeholder 2">
            <a:extLst>
              <a:ext uri="{FF2B5EF4-FFF2-40B4-BE49-F238E27FC236}">
                <a16:creationId xmlns:a16="http://schemas.microsoft.com/office/drawing/2014/main" id="{B441E7BA-6B62-50DA-8F3A-0ACB9CE32D79}"/>
              </a:ext>
            </a:extLst>
          </p:cNvPr>
          <p:cNvSpPr>
            <a:spLocks noGrp="1"/>
          </p:cNvSpPr>
          <p:nvPr>
            <p:ph idx="1"/>
          </p:nvPr>
        </p:nvSpPr>
        <p:spPr>
          <a:xfrm>
            <a:off x="1064081" y="1587905"/>
            <a:ext cx="10515600" cy="533484"/>
          </a:xfrm>
        </p:spPr>
        <p:txBody>
          <a:bodyPr>
            <a:noAutofit/>
          </a:bodyPr>
          <a:lstStyle/>
          <a:p>
            <a:pPr algn="r" rtl="1">
              <a:buFont typeface="+mj-lt"/>
              <a:buAutoNum type="arabicPeriod"/>
            </a:pPr>
            <a:r>
              <a:rPr lang="he-IL" sz="1800" b="1" dirty="0">
                <a:latin typeface="Assistant" pitchFamily="2" charset="-79"/>
                <a:ea typeface="+mj-ea"/>
                <a:cs typeface="Assistant" pitchFamily="2" charset="-79"/>
              </a:rPr>
              <a:t>צורה מעוגלת/קשתית </a:t>
            </a:r>
            <a:r>
              <a:rPr lang="he-IL" sz="1800" dirty="0">
                <a:latin typeface="Assistant" pitchFamily="2" charset="-79"/>
                <a:ea typeface="+mj-ea"/>
                <a:cs typeface="Assistant" pitchFamily="2" charset="-79"/>
              </a:rPr>
              <a:t>- הצורה המיוחדת והמעוגלת של הבננה מזוהה מיידית ומבדילה אותה מפירות אחרים.</a:t>
            </a:r>
          </a:p>
        </p:txBody>
      </p:sp>
      <p:sp>
        <p:nvSpPr>
          <p:cNvPr id="6" name="Title 1">
            <a:extLst>
              <a:ext uri="{FF2B5EF4-FFF2-40B4-BE49-F238E27FC236}">
                <a16:creationId xmlns:a16="http://schemas.microsoft.com/office/drawing/2014/main" id="{0B07D49F-307B-295C-EB64-2A6A782F6B6B}"/>
              </a:ext>
            </a:extLst>
          </p:cNvPr>
          <p:cNvSpPr txBox="1">
            <a:spLocks/>
          </p:cNvSpPr>
          <p:nvPr/>
        </p:nvSpPr>
        <p:spPr>
          <a:xfrm>
            <a:off x="0" y="6070730"/>
            <a:ext cx="12192000" cy="78727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800" dirty="0">
                <a:latin typeface="Assistant" pitchFamily="2" charset="-79"/>
                <a:cs typeface="Assistant" pitchFamily="2" charset="-79"/>
              </a:rPr>
              <a:t>הדגמה: מהם הרכיבים המרכיבים את מהות הבננה, לאחר שבניתם מפה עם כל המונחים הקשורים</a:t>
            </a:r>
            <a:br>
              <a:rPr lang="en-US" sz="1800" dirty="0">
                <a:latin typeface="Assistant" pitchFamily="2" charset="-79"/>
                <a:cs typeface="Assistant" pitchFamily="2" charset="-79"/>
              </a:rPr>
            </a:br>
            <a:r>
              <a:rPr lang="he-IL" sz="1800" dirty="0">
                <a:latin typeface="Assistant" pitchFamily="2" charset="-79"/>
                <a:cs typeface="Assistant" pitchFamily="2" charset="-79"/>
              </a:rPr>
              <a:t>מה יהיו 3-4 הדברים החשובים לדעתכם</a:t>
            </a:r>
            <a:r>
              <a:rPr lang="he-IL" sz="1800">
                <a:latin typeface="Assistant" pitchFamily="2" charset="-79"/>
                <a:cs typeface="Assistant" pitchFamily="2" charset="-79"/>
              </a:rPr>
              <a:t>, שבלעדיהם </a:t>
            </a:r>
            <a:r>
              <a:rPr lang="he-IL" sz="1800" dirty="0">
                <a:latin typeface="Assistant" pitchFamily="2" charset="-79"/>
                <a:cs typeface="Assistant" pitchFamily="2" charset="-79"/>
              </a:rPr>
              <a:t>החפץ מפסיק להיות החפץ</a:t>
            </a:r>
          </a:p>
        </p:txBody>
      </p:sp>
      <p:sp>
        <p:nvSpPr>
          <p:cNvPr id="7" name="Content Placeholder 2">
            <a:extLst>
              <a:ext uri="{FF2B5EF4-FFF2-40B4-BE49-F238E27FC236}">
                <a16:creationId xmlns:a16="http://schemas.microsoft.com/office/drawing/2014/main" id="{589F2ED2-E988-C5BD-A010-C7BE460ADE25}"/>
              </a:ext>
            </a:extLst>
          </p:cNvPr>
          <p:cNvSpPr txBox="1">
            <a:spLocks/>
          </p:cNvSpPr>
          <p:nvPr/>
        </p:nvSpPr>
        <p:spPr>
          <a:xfrm>
            <a:off x="1064081" y="2351638"/>
            <a:ext cx="10515600" cy="533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1800" dirty="0">
                <a:latin typeface="Assistant" pitchFamily="2" charset="-79"/>
                <a:cs typeface="Assistant" pitchFamily="2" charset="-79"/>
              </a:rPr>
              <a:t>2</a:t>
            </a:r>
            <a:r>
              <a:rPr lang="he-IL" sz="1800" b="1" dirty="0">
                <a:latin typeface="Assistant" pitchFamily="2" charset="-79"/>
                <a:cs typeface="Assistant" pitchFamily="2" charset="-79"/>
              </a:rPr>
              <a:t>.  </a:t>
            </a:r>
            <a:r>
              <a:rPr lang="he-IL" sz="1800" b="1" dirty="0">
                <a:latin typeface="Assistant" pitchFamily="2" charset="-79"/>
                <a:ea typeface="+mj-ea"/>
                <a:cs typeface="Assistant" pitchFamily="2" charset="-79"/>
              </a:rPr>
              <a:t>צבע צהוב </a:t>
            </a:r>
            <a:r>
              <a:rPr lang="he-IL" sz="1800" dirty="0">
                <a:latin typeface="Assistant" pitchFamily="2" charset="-79"/>
                <a:ea typeface="+mj-ea"/>
                <a:cs typeface="Assistant" pitchFamily="2" charset="-79"/>
              </a:rPr>
              <a:t>- הגוון הצהוב הבהיר של הבננה הבשלה הוא אייקוני ושימש לרוב כמחוון הצבע לבישול בבננות</a:t>
            </a:r>
            <a:endParaRPr lang="en-IL" sz="1800" dirty="0">
              <a:latin typeface="Assistant" pitchFamily="2" charset="-79"/>
              <a:ea typeface="+mj-ea"/>
              <a:cs typeface="Assistant" pitchFamily="2" charset="-79"/>
            </a:endParaRPr>
          </a:p>
        </p:txBody>
      </p:sp>
      <p:sp>
        <p:nvSpPr>
          <p:cNvPr id="8" name="Content Placeholder 2">
            <a:extLst>
              <a:ext uri="{FF2B5EF4-FFF2-40B4-BE49-F238E27FC236}">
                <a16:creationId xmlns:a16="http://schemas.microsoft.com/office/drawing/2014/main" id="{47191769-D8C9-8ABA-0A56-67351DC9720B}"/>
              </a:ext>
            </a:extLst>
          </p:cNvPr>
          <p:cNvSpPr txBox="1">
            <a:spLocks/>
          </p:cNvSpPr>
          <p:nvPr/>
        </p:nvSpPr>
        <p:spPr>
          <a:xfrm>
            <a:off x="1064081" y="3138851"/>
            <a:ext cx="10515600" cy="1109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1800" b="1" dirty="0">
                <a:latin typeface="Assistant" pitchFamily="2" charset="-79"/>
                <a:cs typeface="Assistant" pitchFamily="2" charset="-79"/>
              </a:rPr>
              <a:t>3. הקליפה - </a:t>
            </a:r>
            <a:r>
              <a:rPr lang="he-IL" sz="1800" dirty="0">
                <a:latin typeface="Assistant" pitchFamily="2" charset="-79"/>
                <a:cs typeface="Assistant" pitchFamily="2" charset="-79"/>
              </a:rPr>
              <a:t>אריזה טבעית גאונית! קליפת הבננה מתכלה. כשהיא בוסרית, אי אפשר לפתוח אותה . כשהיא בשלה מדי גם אי 	  	   אפשר לפתוח. לאריזה יש  ידית פתיחה! היא ארוזה באשכולות (גאוני, לא צריך ארגז) הקליפה/אריזה נותנת מכוון  </a:t>
            </a:r>
            <a:br>
              <a:rPr lang="en-US" sz="1800" dirty="0">
                <a:latin typeface="Assistant" pitchFamily="2" charset="-79"/>
                <a:cs typeface="Assistant" pitchFamily="2" charset="-79"/>
              </a:rPr>
            </a:br>
            <a:r>
              <a:rPr lang="he-IL" sz="1800" dirty="0">
                <a:latin typeface="Assistant" pitchFamily="2" charset="-79"/>
                <a:cs typeface="Assistant" pitchFamily="2" charset="-79"/>
              </a:rPr>
              <a:t>                       למידת הבשלות שלה.</a:t>
            </a:r>
            <a:endParaRPr lang="en-IL" sz="1800" dirty="0">
              <a:latin typeface="Assistant" pitchFamily="2" charset="-79"/>
              <a:cs typeface="Assistant" pitchFamily="2" charset="-79"/>
            </a:endParaRPr>
          </a:p>
        </p:txBody>
      </p:sp>
      <p:sp>
        <p:nvSpPr>
          <p:cNvPr id="10" name="Content Placeholder 2">
            <a:extLst>
              <a:ext uri="{FF2B5EF4-FFF2-40B4-BE49-F238E27FC236}">
                <a16:creationId xmlns:a16="http://schemas.microsoft.com/office/drawing/2014/main" id="{33C0F939-236C-1226-AAEC-89D6E8DBE7CE}"/>
              </a:ext>
            </a:extLst>
          </p:cNvPr>
          <p:cNvSpPr txBox="1">
            <a:spLocks/>
          </p:cNvSpPr>
          <p:nvPr/>
        </p:nvSpPr>
        <p:spPr>
          <a:xfrm>
            <a:off x="1064081" y="4391949"/>
            <a:ext cx="10515600" cy="7600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10000"/>
              </a:lnSpc>
              <a:buNone/>
            </a:pPr>
            <a:r>
              <a:rPr lang="he-IL" sz="1800" b="1" dirty="0">
                <a:latin typeface="Assistant" pitchFamily="2" charset="-79"/>
                <a:ea typeface="+mj-ea"/>
                <a:cs typeface="Assistant" pitchFamily="2" charset="-79"/>
              </a:rPr>
              <a:t>4. תרבות – </a:t>
            </a:r>
            <a:r>
              <a:rPr lang="he-IL" sz="1800" dirty="0">
                <a:latin typeface="Assistant" pitchFamily="2" charset="-79"/>
                <a:ea typeface="+mj-ea"/>
                <a:cs typeface="Assistant" pitchFamily="2" charset="-79"/>
              </a:rPr>
              <a:t>הבננה בשל תכונותיה מופיעה הרבה כאייקון תרבותי, למשל נושא לאמנות של אנדי </a:t>
            </a:r>
            <a:r>
              <a:rPr lang="he-IL" sz="1800" dirty="0" err="1">
                <a:latin typeface="Assistant" pitchFamily="2" charset="-79"/>
                <a:ea typeface="+mj-ea"/>
                <a:cs typeface="Assistant" pitchFamily="2" charset="-79"/>
              </a:rPr>
              <a:t>וורהול</a:t>
            </a:r>
            <a:r>
              <a:rPr lang="he-IL" sz="1800" dirty="0">
                <a:latin typeface="Assistant" pitchFamily="2" charset="-79"/>
                <a:ea typeface="+mj-ea"/>
                <a:cs typeface="Assistant" pitchFamily="2" charset="-79"/>
              </a:rPr>
              <a:t>, הנוכחות שלה בשירים  	 וכאובייקט קומי (להחליק על קליפת בננה) לבננה יש השפעה נרחבת הטווח שמעבר לעולם המזון (לשזיף למשל אין!)</a:t>
            </a:r>
            <a:br>
              <a:rPr lang="he-IL" sz="1800" dirty="0"/>
            </a:br>
            <a:endParaRPr lang="en-IL" sz="1800" dirty="0">
              <a:latin typeface="Assistant" pitchFamily="2" charset="-79"/>
              <a:cs typeface="Assistant" pitchFamily="2" charset="-79"/>
            </a:endParaRPr>
          </a:p>
        </p:txBody>
      </p:sp>
    </p:spTree>
    <p:extLst>
      <p:ext uri="{BB962C8B-B14F-4D97-AF65-F5344CB8AC3E}">
        <p14:creationId xmlns:p14="http://schemas.microsoft.com/office/powerpoint/2010/main" val="170177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584AF-0572-42D3-9094-A12954DFA8A8}"/>
              </a:ext>
            </a:extLst>
          </p:cNvPr>
          <p:cNvSpPr>
            <a:spLocks noGrp="1"/>
          </p:cNvSpPr>
          <p:nvPr>
            <p:ph idx="1"/>
          </p:nvPr>
        </p:nvSpPr>
        <p:spPr>
          <a:xfrm>
            <a:off x="739036" y="1825625"/>
            <a:ext cx="10947748" cy="4351338"/>
          </a:xfrm>
        </p:spPr>
        <p:txBody>
          <a:bodyPr>
            <a:noAutofit/>
          </a:bodyPr>
          <a:lstStyle/>
          <a:p>
            <a:pPr marL="514350" indent="-514350" algn="r" rtl="1">
              <a:buFont typeface="+mj-lt"/>
              <a:buAutoNum type="arabicPeriod"/>
            </a:pPr>
            <a:r>
              <a:rPr lang="he-IL" sz="1800" dirty="0">
                <a:latin typeface="Assistant" pitchFamily="2" charset="-79"/>
                <a:cs typeface="Assistant" pitchFamily="2" charset="-79"/>
              </a:rPr>
              <a:t>להשיג לידיכם את החפץ (אם אפשר… לא צריך לדוגמה לצוד מדוזות!)</a:t>
            </a:r>
          </a:p>
          <a:p>
            <a:pPr marL="514350" indent="-514350" algn="r" rtl="1">
              <a:buFont typeface="+mj-lt"/>
              <a:buAutoNum type="arabicPeriod"/>
            </a:pPr>
            <a:r>
              <a:rPr lang="he-IL" sz="1800" dirty="0">
                <a:latin typeface="Assistant" pitchFamily="2" charset="-79"/>
                <a:cs typeface="Assistant" pitchFamily="2" charset="-79"/>
              </a:rPr>
              <a:t>תיעוד מקורות המידע: עבור כל פיסת מידע שאתם מוצאים, תיעד (בקישורים לדפים או תמונות ספציפיות), כדי שאפשר יהיה לחזור אליהם.</a:t>
            </a:r>
          </a:p>
          <a:p>
            <a:pPr marL="514350" indent="-514350" algn="r" rtl="1">
              <a:buFont typeface="+mj-lt"/>
              <a:buAutoNum type="arabicPeriod"/>
            </a:pPr>
            <a:r>
              <a:rPr lang="he-IL" sz="1800" dirty="0">
                <a:latin typeface="Assistant" pitchFamily="2" charset="-79"/>
                <a:cs typeface="Assistant" pitchFamily="2" charset="-79"/>
              </a:rPr>
              <a:t>שאלות מדויקות: שאלו שאלות מדויקות שתוכל לחקור במחקר שלך.</a:t>
            </a:r>
          </a:p>
          <a:p>
            <a:pPr marL="514350" indent="-514350" algn="r" rtl="1">
              <a:buFont typeface="+mj-lt"/>
              <a:buAutoNum type="arabicPeriod"/>
            </a:pPr>
            <a:r>
              <a:rPr lang="he-IL" sz="1800" dirty="0">
                <a:latin typeface="Assistant" pitchFamily="2" charset="-79"/>
                <a:cs typeface="Assistant" pitchFamily="2" charset="-79"/>
              </a:rPr>
              <a:t>מקורות מגוונים: חיפוש מידע ממקורות שונים, כולל אמנות, מדע, שימושיות, תרבות, ספרות וכד׳.</a:t>
            </a:r>
          </a:p>
          <a:p>
            <a:pPr marL="514350" indent="-514350" algn="r" rtl="1">
              <a:buFont typeface="+mj-lt"/>
              <a:buAutoNum type="arabicPeriod"/>
            </a:pPr>
            <a:r>
              <a:rPr lang="he-IL" sz="1800" dirty="0">
                <a:latin typeface="Assistant" pitchFamily="2" charset="-79"/>
                <a:cs typeface="Assistant" pitchFamily="2" charset="-79"/>
              </a:rPr>
              <a:t>ניתוח נתונים: נתחו את המידע שאספתם כדי להפוך ״מידע״ - לתובנות וידע שלכם</a:t>
            </a:r>
          </a:p>
          <a:p>
            <a:pPr marL="514350" indent="-514350" algn="r" rtl="1">
              <a:buFont typeface="+mj-lt"/>
              <a:buAutoNum type="arabicPeriod"/>
            </a:pPr>
            <a:r>
              <a:rPr lang="he-IL" sz="1800" dirty="0">
                <a:latin typeface="Assistant" pitchFamily="2" charset="-79"/>
                <a:cs typeface="Assistant" pitchFamily="2" charset="-79"/>
              </a:rPr>
              <a:t>חקרו כדי להפוך למומחים גדולים בנושא ומסוגלים לענות על כל שאלה!</a:t>
            </a:r>
          </a:p>
          <a:p>
            <a:pPr marL="514350" indent="-514350" algn="r" rtl="1">
              <a:buFont typeface="+mj-lt"/>
              <a:buAutoNum type="arabicPeriod"/>
            </a:pPr>
            <a:r>
              <a:rPr lang="he-IL" sz="1800" dirty="0">
                <a:latin typeface="Assistant" pitchFamily="2" charset="-79"/>
                <a:cs typeface="Assistant" pitchFamily="2" charset="-79"/>
              </a:rPr>
              <a:t>ארגון מידע: ארגנו את המידע שאספתם כדי שיהיה קל להבין ולסכם אותו.</a:t>
            </a:r>
          </a:p>
          <a:p>
            <a:pPr marL="514350" indent="-514350" algn="r" rtl="1">
              <a:buFont typeface="+mj-lt"/>
              <a:buAutoNum type="arabicPeriod"/>
            </a:pPr>
            <a:r>
              <a:rPr lang="he-IL" sz="1800" dirty="0">
                <a:latin typeface="Assistant" pitchFamily="2" charset="-79"/>
                <a:cs typeface="Assistant" pitchFamily="2" charset="-79"/>
              </a:rPr>
              <a:t>היו סבלניים: מחקר לוקח זמן. אל תיכנעו לאתגרים, ותמשיכו לחקור ולחשוב באופן יצירתי.</a:t>
            </a: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p:txBody>
          <a:bodyPr/>
          <a:lstStyle/>
          <a:p>
            <a:pPr algn="r" rtl="1"/>
            <a:r>
              <a:rPr lang="he-IL" dirty="0">
                <a:latin typeface="Assistant" pitchFamily="2" charset="-79"/>
                <a:cs typeface="Assistant" pitchFamily="2" charset="-79"/>
              </a:rPr>
              <a:t>מס׳ עקרונות לעריכת מחקר טוב ומעמיק!</a:t>
            </a:r>
            <a:endParaRPr lang="en-IL" dirty="0">
              <a:latin typeface="Assistant" pitchFamily="2" charset="-79"/>
              <a:cs typeface="Assistant" pitchFamily="2" charset="-79"/>
            </a:endParaRPr>
          </a:p>
        </p:txBody>
      </p:sp>
      <p:pic>
        <p:nvPicPr>
          <p:cNvPr id="6" name="Picture 5">
            <a:extLst>
              <a:ext uri="{FF2B5EF4-FFF2-40B4-BE49-F238E27FC236}">
                <a16:creationId xmlns:a16="http://schemas.microsoft.com/office/drawing/2014/main" id="{E56A0EF7-A317-FC48-76F3-5E92E25A13F6}"/>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176446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14CAD-F295-0907-3ABD-68ED592FC78B}"/>
              </a:ext>
            </a:extLst>
          </p:cNvPr>
          <p:cNvPicPr>
            <a:picLocks noChangeAspect="1"/>
          </p:cNvPicPr>
          <p:nvPr/>
        </p:nvPicPr>
        <p:blipFill>
          <a:blip r:embed="rId2"/>
          <a:stretch>
            <a:fillRect/>
          </a:stretch>
        </p:blipFill>
        <p:spPr>
          <a:xfrm>
            <a:off x="182888" y="5617340"/>
            <a:ext cx="711461" cy="1069751"/>
          </a:xfrm>
          <a:prstGeom prst="rect">
            <a:avLst/>
          </a:prstGeom>
        </p:spPr>
      </p:pic>
      <p:pic>
        <p:nvPicPr>
          <p:cNvPr id="6" name="Picture 5">
            <a:hlinkClick r:id="rId3"/>
            <a:extLst>
              <a:ext uri="{FF2B5EF4-FFF2-40B4-BE49-F238E27FC236}">
                <a16:creationId xmlns:a16="http://schemas.microsoft.com/office/drawing/2014/main" id="{811C3784-58EF-FE33-D75C-EE9FFF930C32}"/>
              </a:ext>
            </a:extLst>
          </p:cNvPr>
          <p:cNvPicPr>
            <a:picLocks noChangeAspect="1"/>
          </p:cNvPicPr>
          <p:nvPr/>
        </p:nvPicPr>
        <p:blipFill>
          <a:blip r:embed="rId4"/>
          <a:stretch>
            <a:fillRect/>
          </a:stretch>
        </p:blipFill>
        <p:spPr>
          <a:xfrm>
            <a:off x="2360112" y="2690315"/>
            <a:ext cx="7772400" cy="2604714"/>
          </a:xfrm>
          <a:prstGeom prst="rect">
            <a:avLst/>
          </a:prstGeom>
          <a:effectLst>
            <a:outerShdw blurRad="50800" dist="50800" dir="5400000" algn="ctr" rotWithShape="0">
              <a:srgbClr val="000000">
                <a:alpha val="56000"/>
              </a:srgbClr>
            </a:outerShdw>
          </a:effectLst>
        </p:spPr>
      </p:pic>
      <p:sp>
        <p:nvSpPr>
          <p:cNvPr id="7" name="Content Placeholder 2">
            <a:extLst>
              <a:ext uri="{FF2B5EF4-FFF2-40B4-BE49-F238E27FC236}">
                <a16:creationId xmlns:a16="http://schemas.microsoft.com/office/drawing/2014/main" id="{31A17BB2-8AB7-A013-3804-3A6E5A38B480}"/>
              </a:ext>
            </a:extLst>
          </p:cNvPr>
          <p:cNvSpPr>
            <a:spLocks noGrp="1"/>
          </p:cNvSpPr>
          <p:nvPr>
            <p:ph idx="1"/>
          </p:nvPr>
        </p:nvSpPr>
        <p:spPr>
          <a:xfrm>
            <a:off x="2563660" y="1261953"/>
            <a:ext cx="7365305" cy="639221"/>
          </a:xfrm>
        </p:spPr>
        <p:txBody>
          <a:bodyPr>
            <a:noAutofit/>
          </a:bodyPr>
          <a:lstStyle/>
          <a:p>
            <a:pPr marL="0" indent="0" algn="ctr" rtl="1">
              <a:buNone/>
            </a:pPr>
            <a:r>
              <a:rPr lang="he-IL" sz="1800" dirty="0">
                <a:latin typeface="Assistant" pitchFamily="2" charset="-79"/>
                <a:cs typeface="Assistant" pitchFamily="2" charset="-79"/>
              </a:rPr>
              <a:t>חובה להקשיב </a:t>
            </a:r>
            <a:r>
              <a:rPr lang="he-IL" sz="1800" dirty="0" err="1">
                <a:latin typeface="Assistant" pitchFamily="2" charset="-79"/>
                <a:cs typeface="Assistant" pitchFamily="2" charset="-79"/>
              </a:rPr>
              <a:t>לפודקאסט</a:t>
            </a:r>
            <a:r>
              <a:rPr lang="he-IL" sz="1800" dirty="0">
                <a:latin typeface="Assistant" pitchFamily="2" charset="-79"/>
                <a:cs typeface="Assistant" pitchFamily="2" charset="-79"/>
              </a:rPr>
              <a:t> הבא, כדוגמה למחקר על חפץ (לדוגמה: ״בננה״)</a:t>
            </a:r>
            <a:br>
              <a:rPr lang="en-US" sz="1800" dirty="0">
                <a:latin typeface="Assistant" pitchFamily="2" charset="-79"/>
                <a:cs typeface="Assistant" pitchFamily="2" charset="-79"/>
              </a:rPr>
            </a:br>
            <a:r>
              <a:rPr lang="he-IL" sz="1800" dirty="0">
                <a:latin typeface="Assistant" pitchFamily="2" charset="-79"/>
                <a:cs typeface="Assistant" pitchFamily="2" charset="-79"/>
              </a:rPr>
              <a:t>לחצו להתחברות</a:t>
            </a:r>
          </a:p>
        </p:txBody>
      </p:sp>
    </p:spTree>
    <p:extLst>
      <p:ext uri="{BB962C8B-B14F-4D97-AF65-F5344CB8AC3E}">
        <p14:creationId xmlns:p14="http://schemas.microsoft.com/office/powerpoint/2010/main" val="157510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3B51DC0-DB89-DF35-97D7-BEDFF7864B04}"/>
              </a:ext>
            </a:extLst>
          </p:cNvPr>
          <p:cNvSpPr>
            <a:spLocks noGrp="1"/>
          </p:cNvSpPr>
          <p:nvPr>
            <p:ph idx="1"/>
          </p:nvPr>
        </p:nvSpPr>
        <p:spPr>
          <a:xfrm>
            <a:off x="1891429" y="6247029"/>
            <a:ext cx="3562611" cy="491690"/>
          </a:xfrm>
        </p:spPr>
        <p:txBody>
          <a:bodyPr>
            <a:noAutofit/>
          </a:bodyPr>
          <a:lstStyle/>
          <a:p>
            <a:pPr marL="0" indent="0" algn="r" rtl="1">
              <a:buNone/>
            </a:pPr>
            <a:r>
              <a:rPr lang="he-IL" dirty="0">
                <a:solidFill>
                  <a:schemeClr val="bg2">
                    <a:lumMod val="90000"/>
                  </a:schemeClr>
                </a:solidFill>
                <a:latin typeface="Assistant" pitchFamily="2" charset="-79"/>
                <a:cs typeface="Assistant" pitchFamily="2" charset="-79"/>
                <a:hlinkClick r:id="rId2"/>
              </a:rPr>
              <a:t>ראו דוגמה לשאלות מחקר</a:t>
            </a:r>
            <a:endParaRPr lang="he-IL" dirty="0">
              <a:solidFill>
                <a:schemeClr val="bg2">
                  <a:lumMod val="90000"/>
                </a:schemeClr>
              </a:solidFill>
              <a:effectLst/>
              <a:latin typeface="Assistant" pitchFamily="2" charset="-79"/>
              <a:cs typeface="Assistant" pitchFamily="2" charset="-79"/>
              <a:hlinkClick r:id="rId2"/>
            </a:endParaRPr>
          </a:p>
          <a:p>
            <a:pPr marL="0" indent="0" algn="r" rtl="1">
              <a:buNone/>
            </a:pPr>
            <a:endParaRPr lang="en-IL" dirty="0">
              <a:latin typeface="Assistant" pitchFamily="2" charset="-79"/>
              <a:cs typeface="Assistant" pitchFamily="2" charset="-79"/>
              <a:hlinkClick r:id="rId2"/>
            </a:endParaRPr>
          </a:p>
        </p:txBody>
      </p:sp>
      <p:sp>
        <p:nvSpPr>
          <p:cNvPr id="8" name="Title 4">
            <a:extLst>
              <a:ext uri="{FF2B5EF4-FFF2-40B4-BE49-F238E27FC236}">
                <a16:creationId xmlns:a16="http://schemas.microsoft.com/office/drawing/2014/main" id="{CB1C1640-77F6-FAC7-23AA-81B18E13D1E5}"/>
              </a:ext>
            </a:extLst>
          </p:cNvPr>
          <p:cNvSpPr>
            <a:spLocks noGrp="1"/>
          </p:cNvSpPr>
          <p:nvPr>
            <p:ph type="title"/>
          </p:nvPr>
        </p:nvSpPr>
        <p:spPr>
          <a:xfrm>
            <a:off x="538619" y="365126"/>
            <a:ext cx="11210795" cy="1079718"/>
          </a:xfrm>
        </p:spPr>
        <p:txBody>
          <a:bodyPr>
            <a:noAutofit/>
          </a:bodyPr>
          <a:lstStyle/>
          <a:p>
            <a:pPr algn="r" rtl="1"/>
            <a:r>
              <a:rPr lang="he-IL" sz="3200" dirty="0">
                <a:solidFill>
                  <a:srgbClr val="374151"/>
                </a:solidFill>
                <a:effectLst/>
                <a:latin typeface="Assistant" pitchFamily="2" charset="-79"/>
                <a:cs typeface="Assistant" pitchFamily="2" charset="-79"/>
              </a:rPr>
              <a:t>מילון מונחים:</a:t>
            </a:r>
            <a:endParaRPr lang="en-IL" sz="3200" dirty="0">
              <a:latin typeface="Assistant" pitchFamily="2" charset="-79"/>
              <a:cs typeface="Assistant" pitchFamily="2" charset="-79"/>
            </a:endParaRPr>
          </a:p>
        </p:txBody>
      </p:sp>
      <p:sp>
        <p:nvSpPr>
          <p:cNvPr id="9" name="Content Placeholder 2">
            <a:extLst>
              <a:ext uri="{FF2B5EF4-FFF2-40B4-BE49-F238E27FC236}">
                <a16:creationId xmlns:a16="http://schemas.microsoft.com/office/drawing/2014/main" id="{5D1F6457-3645-A77F-A587-8183CA6269F8}"/>
              </a:ext>
            </a:extLst>
          </p:cNvPr>
          <p:cNvSpPr txBox="1">
            <a:spLocks/>
          </p:cNvSpPr>
          <p:nvPr/>
        </p:nvSpPr>
        <p:spPr>
          <a:xfrm>
            <a:off x="894349" y="1357914"/>
            <a:ext cx="10515600" cy="4346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mj-lt"/>
              <a:buAutoNum type="arabicPeriod"/>
            </a:pPr>
            <a:r>
              <a:rPr lang="he-IL" sz="2000" b="1" dirty="0">
                <a:solidFill>
                  <a:srgbClr val="374151"/>
                </a:solidFill>
                <a:effectLst/>
                <a:latin typeface="Assistant" pitchFamily="2" charset="-79"/>
                <a:cs typeface="Assistant" pitchFamily="2" charset="-79"/>
              </a:rPr>
              <a:t>התבוננות</a:t>
            </a:r>
            <a:r>
              <a:rPr lang="he-IL" sz="2000" dirty="0">
                <a:solidFill>
                  <a:srgbClr val="374151"/>
                </a:solidFill>
                <a:effectLst/>
                <a:latin typeface="Assistant" pitchFamily="2" charset="-79"/>
                <a:cs typeface="Assistant" pitchFamily="2" charset="-79"/>
              </a:rPr>
              <a:t>: תהליך ״הבנה״ של חפץ או תופעה.</a:t>
            </a:r>
          </a:p>
          <a:p>
            <a:pPr algn="r" rtl="1">
              <a:buFont typeface="+mj-lt"/>
              <a:buAutoNum type="arabicPeriod"/>
            </a:pPr>
            <a:r>
              <a:rPr lang="he-IL" sz="2000" b="1" dirty="0">
                <a:solidFill>
                  <a:srgbClr val="374151"/>
                </a:solidFill>
                <a:effectLst/>
                <a:latin typeface="Assistant" pitchFamily="2" charset="-79"/>
                <a:cs typeface="Assistant" pitchFamily="2" charset="-79"/>
              </a:rPr>
              <a:t>תובנה</a:t>
            </a:r>
            <a:r>
              <a:rPr lang="he-IL" sz="2000" dirty="0">
                <a:solidFill>
                  <a:srgbClr val="374151"/>
                </a:solidFill>
                <a:effectLst/>
                <a:latin typeface="Assistant" pitchFamily="2" charset="-79"/>
                <a:cs typeface="Assistant" pitchFamily="2" charset="-79"/>
              </a:rPr>
              <a:t>: רעיון שמתקבל מתוך מחשבה עמוקה</a:t>
            </a:r>
          </a:p>
          <a:p>
            <a:pPr algn="r" rtl="1">
              <a:buFont typeface="+mj-lt"/>
              <a:buAutoNum type="arabicPeriod"/>
            </a:pPr>
            <a:r>
              <a:rPr lang="he-IL" sz="2000" b="1" dirty="0">
                <a:solidFill>
                  <a:srgbClr val="374151"/>
                </a:solidFill>
                <a:effectLst/>
                <a:latin typeface="Assistant" pitchFamily="2" charset="-79"/>
                <a:cs typeface="Assistant" pitchFamily="2" charset="-79"/>
              </a:rPr>
              <a:t>ניתוח</a:t>
            </a:r>
            <a:r>
              <a:rPr lang="he-IL" sz="2000" dirty="0">
                <a:solidFill>
                  <a:srgbClr val="374151"/>
                </a:solidFill>
                <a:effectLst/>
                <a:latin typeface="Assistant" pitchFamily="2" charset="-79"/>
                <a:cs typeface="Assistant" pitchFamily="2" charset="-79"/>
              </a:rPr>
              <a:t>: פירוק </a:t>
            </a:r>
            <a:r>
              <a:rPr lang="he-IL" sz="2000" dirty="0">
                <a:solidFill>
                  <a:srgbClr val="374151"/>
                </a:solidFill>
                <a:latin typeface="Assistant" pitchFamily="2" charset="-79"/>
                <a:cs typeface="Assistant" pitchFamily="2" charset="-79"/>
              </a:rPr>
              <a:t>ו</a:t>
            </a:r>
            <a:r>
              <a:rPr lang="he-IL" sz="2000" dirty="0">
                <a:solidFill>
                  <a:srgbClr val="374151"/>
                </a:solidFill>
                <a:effectLst/>
                <a:latin typeface="Assistant" pitchFamily="2" charset="-79"/>
                <a:cs typeface="Assistant" pitchFamily="2" charset="-79"/>
              </a:rPr>
              <a:t>הבהרת ממצאים ויצירת מונחים פשוטים יותר ( בלועזית: אנליזה)</a:t>
            </a:r>
          </a:p>
          <a:p>
            <a:pPr algn="r" rtl="1">
              <a:buFont typeface="+mj-lt"/>
              <a:buAutoNum type="arabicPeriod"/>
            </a:pPr>
            <a:r>
              <a:rPr lang="he-IL" sz="2000" b="1" dirty="0">
                <a:solidFill>
                  <a:srgbClr val="374151"/>
                </a:solidFill>
                <a:latin typeface="Assistant" pitchFamily="2" charset="-79"/>
                <a:cs typeface="Assistant" pitchFamily="2" charset="-79"/>
              </a:rPr>
              <a:t>מיזוג</a:t>
            </a:r>
            <a:r>
              <a:rPr lang="he-IL" sz="2000" dirty="0">
                <a:solidFill>
                  <a:srgbClr val="374151"/>
                </a:solidFill>
                <a:latin typeface="Assistant" pitchFamily="2" charset="-79"/>
                <a:cs typeface="Assistant" pitchFamily="2" charset="-79"/>
              </a:rPr>
              <a:t>: בניית תובנה חדשה לאחר תהליך של ניתוח (בלועזית: </a:t>
            </a:r>
            <a:r>
              <a:rPr lang="he-IL" sz="2000" dirty="0" err="1">
                <a:solidFill>
                  <a:srgbClr val="374151"/>
                </a:solidFill>
                <a:latin typeface="Assistant" pitchFamily="2" charset="-79"/>
                <a:cs typeface="Assistant" pitchFamily="2" charset="-79"/>
              </a:rPr>
              <a:t>סינטזה</a:t>
            </a:r>
            <a:r>
              <a:rPr lang="he-IL" sz="2000" dirty="0">
                <a:solidFill>
                  <a:srgbClr val="374151"/>
                </a:solidFill>
                <a:latin typeface="Assistant" pitchFamily="2" charset="-79"/>
                <a:cs typeface="Assistant" pitchFamily="2" charset="-79"/>
              </a:rPr>
              <a:t>)</a:t>
            </a:r>
            <a:endParaRPr lang="he-IL" sz="2000" dirty="0">
              <a:solidFill>
                <a:srgbClr val="374151"/>
              </a:solidFill>
              <a:effectLst/>
              <a:latin typeface="Assistant" pitchFamily="2" charset="-79"/>
              <a:cs typeface="Assistant" pitchFamily="2" charset="-79"/>
            </a:endParaRPr>
          </a:p>
          <a:p>
            <a:pPr algn="r" rtl="1">
              <a:buFont typeface="+mj-lt"/>
              <a:buAutoNum type="arabicPeriod"/>
            </a:pPr>
            <a:r>
              <a:rPr lang="he-IL" sz="2000" b="1" dirty="0">
                <a:solidFill>
                  <a:srgbClr val="374151"/>
                </a:solidFill>
                <a:effectLst/>
                <a:latin typeface="Assistant" pitchFamily="2" charset="-79"/>
                <a:cs typeface="Assistant" pitchFamily="2" charset="-79"/>
              </a:rPr>
              <a:t>הֶקְשֵׁר </a:t>
            </a:r>
            <a:r>
              <a:rPr lang="he-IL" sz="2000" dirty="0">
                <a:solidFill>
                  <a:srgbClr val="374151"/>
                </a:solidFill>
                <a:effectLst/>
                <a:latin typeface="Assistant" pitchFamily="2" charset="-79"/>
                <a:cs typeface="Assistant" pitchFamily="2" charset="-79"/>
              </a:rPr>
              <a:t>: זיהוי הסביבה או התנאים בהם מתרחשת תופעה או פעילות.</a:t>
            </a:r>
          </a:p>
          <a:p>
            <a:pPr algn="r" rtl="1">
              <a:buFont typeface="+mj-lt"/>
              <a:buAutoNum type="arabicPeriod"/>
            </a:pPr>
            <a:r>
              <a:rPr lang="he-IL" sz="2000" b="1" dirty="0">
                <a:solidFill>
                  <a:srgbClr val="374151"/>
                </a:solidFill>
                <a:effectLst/>
                <a:latin typeface="Assistant" pitchFamily="2" charset="-79"/>
                <a:cs typeface="Assistant" pitchFamily="2" charset="-79"/>
              </a:rPr>
              <a:t>ממצאים</a:t>
            </a:r>
            <a:r>
              <a:rPr lang="he-IL" sz="2000" dirty="0">
                <a:solidFill>
                  <a:srgbClr val="374151"/>
                </a:solidFill>
                <a:effectLst/>
                <a:latin typeface="Assistant" pitchFamily="2" charset="-79"/>
                <a:cs typeface="Assistant" pitchFamily="2" charset="-79"/>
              </a:rPr>
              <a:t>: מה גילינו במחקר (כמו בלשים: מה אני רואה? מה אני יודע? מה אני מבין מכך?)</a:t>
            </a:r>
            <a:br>
              <a:rPr lang="en-US" sz="2000" dirty="0">
                <a:solidFill>
                  <a:srgbClr val="374151"/>
                </a:solidFill>
                <a:effectLst/>
                <a:latin typeface="Assistant" pitchFamily="2" charset="-79"/>
                <a:cs typeface="Assistant" pitchFamily="2" charset="-79"/>
              </a:rPr>
            </a:br>
            <a:r>
              <a:rPr lang="he-IL" sz="2000" dirty="0">
                <a:solidFill>
                  <a:srgbClr val="374151"/>
                </a:solidFill>
                <a:effectLst/>
                <a:latin typeface="Assistant" pitchFamily="2" charset="-79"/>
                <a:cs typeface="Assistant" pitchFamily="2" charset="-79"/>
              </a:rPr>
              <a:t>	      הנתונים או המידע שנאספו ונערכו במהלך המחקר.</a:t>
            </a:r>
          </a:p>
          <a:p>
            <a:pPr algn="r" rtl="1">
              <a:buFont typeface="+mj-lt"/>
              <a:buAutoNum type="arabicPeriod"/>
            </a:pPr>
            <a:r>
              <a:rPr lang="he-IL" sz="2000" b="1" dirty="0">
                <a:solidFill>
                  <a:srgbClr val="374151"/>
                </a:solidFill>
                <a:effectLst/>
                <a:latin typeface="Assistant" pitchFamily="2" charset="-79"/>
                <a:cs typeface="Assistant" pitchFamily="2" charset="-79"/>
              </a:rPr>
              <a:t>הנחה</a:t>
            </a:r>
            <a:r>
              <a:rPr lang="he-IL" sz="2000" dirty="0">
                <a:solidFill>
                  <a:srgbClr val="374151"/>
                </a:solidFill>
                <a:effectLst/>
                <a:latin typeface="Assistant" pitchFamily="2" charset="-79"/>
                <a:cs typeface="Assistant" pitchFamily="2" charset="-79"/>
              </a:rPr>
              <a:t>: סברה מוקדמת או תיאוריה שנוצרת לפני התחלת המחקר. (בלועזית: היפותזה)</a:t>
            </a:r>
          </a:p>
          <a:p>
            <a:pPr algn="r" rtl="1">
              <a:buFont typeface="+mj-lt"/>
              <a:buAutoNum type="arabicPeriod"/>
            </a:pPr>
            <a:r>
              <a:rPr lang="he-IL" sz="2000" b="1" dirty="0">
                <a:solidFill>
                  <a:srgbClr val="374151"/>
                </a:solidFill>
                <a:effectLst/>
                <a:latin typeface="Assistant" pitchFamily="2" charset="-79"/>
                <a:cs typeface="Assistant" pitchFamily="2" charset="-79"/>
              </a:rPr>
              <a:t>שיטה</a:t>
            </a:r>
            <a:r>
              <a:rPr lang="he-IL" sz="2000" dirty="0">
                <a:solidFill>
                  <a:srgbClr val="374151"/>
                </a:solidFill>
                <a:effectLst/>
                <a:latin typeface="Assistant" pitchFamily="2" charset="-79"/>
                <a:cs typeface="Assistant" pitchFamily="2" charset="-79"/>
              </a:rPr>
              <a:t>: השיטות והטכניקות שנשתמש בהן לאיסוף וניתוח המידע (בלועזית: מתודולוגיה)</a:t>
            </a:r>
          </a:p>
          <a:p>
            <a:pPr algn="r" rtl="1">
              <a:buFont typeface="+mj-lt"/>
              <a:buAutoNum type="arabicPeriod"/>
            </a:pPr>
            <a:r>
              <a:rPr lang="he-IL" sz="2000" b="1" dirty="0">
                <a:solidFill>
                  <a:srgbClr val="374151"/>
                </a:solidFill>
                <a:latin typeface="Assistant" pitchFamily="2" charset="-79"/>
                <a:cs typeface="Assistant" pitchFamily="2" charset="-79"/>
              </a:rPr>
              <a:t>מקור מידע: </a:t>
            </a:r>
            <a:r>
              <a:rPr lang="he-IL" sz="2000" dirty="0">
                <a:solidFill>
                  <a:srgbClr val="374151"/>
                </a:solidFill>
                <a:latin typeface="Assistant" pitchFamily="2" charset="-79"/>
                <a:cs typeface="Assistant" pitchFamily="2" charset="-79"/>
              </a:rPr>
              <a:t>מהיכן השגנו את פריט המידע (שם וקישור למקום!)</a:t>
            </a:r>
            <a:endParaRPr lang="he-IL" sz="2000" dirty="0">
              <a:solidFill>
                <a:srgbClr val="374151"/>
              </a:solidFill>
              <a:effectLst/>
              <a:latin typeface="Assistant" pitchFamily="2" charset="-79"/>
              <a:cs typeface="Assistant" pitchFamily="2" charset="-79"/>
            </a:endParaRPr>
          </a:p>
          <a:p>
            <a:pPr algn="r" rtl="1">
              <a:buFont typeface="+mj-lt"/>
              <a:buAutoNum type="arabicPeriod"/>
            </a:pPr>
            <a:r>
              <a:rPr lang="he-IL" sz="2000" b="1" dirty="0">
                <a:solidFill>
                  <a:srgbClr val="374151"/>
                </a:solidFill>
                <a:effectLst/>
                <a:latin typeface="Assistant" pitchFamily="2" charset="-79"/>
                <a:cs typeface="Assistant" pitchFamily="2" charset="-79"/>
              </a:rPr>
              <a:t>וידוא</a:t>
            </a:r>
            <a:r>
              <a:rPr lang="he-IL" sz="2000" dirty="0">
                <a:solidFill>
                  <a:srgbClr val="374151"/>
                </a:solidFill>
                <a:effectLst/>
                <a:latin typeface="Assistant" pitchFamily="2" charset="-79"/>
                <a:cs typeface="Assistant" pitchFamily="2" charset="-79"/>
              </a:rPr>
              <a:t>: אימות או תיקוף של הממצאים על ידי שימוש בשיטות נוספות או במקורות נוספים.</a:t>
            </a:r>
          </a:p>
          <a:p>
            <a:pPr algn="r" rtl="1">
              <a:buFont typeface="+mj-lt"/>
              <a:buAutoNum type="arabicPeriod"/>
            </a:pPr>
            <a:r>
              <a:rPr lang="he-IL" sz="2000" b="1" dirty="0">
                <a:solidFill>
                  <a:srgbClr val="374151"/>
                </a:solidFill>
                <a:latin typeface="Assistant" pitchFamily="2" charset="-79"/>
                <a:cs typeface="Assistant" pitchFamily="2" charset="-79"/>
              </a:rPr>
              <a:t>פיצוח</a:t>
            </a:r>
            <a:r>
              <a:rPr lang="he-IL" sz="2000" dirty="0">
                <a:solidFill>
                  <a:srgbClr val="374151"/>
                </a:solidFill>
                <a:latin typeface="Assistant" pitchFamily="2" charset="-79"/>
                <a:cs typeface="Assistant" pitchFamily="2" charset="-79"/>
              </a:rPr>
              <a:t>: הבנה פתאומית של משהו הקשור לחפץ שלכם!</a:t>
            </a:r>
            <a:endParaRPr lang="he-IL" sz="2000" dirty="0">
              <a:solidFill>
                <a:srgbClr val="374151"/>
              </a:solidFill>
              <a:effectLst/>
              <a:latin typeface="Assistant" pitchFamily="2" charset="-79"/>
              <a:cs typeface="Assistant" pitchFamily="2" charset="-79"/>
            </a:endParaRPr>
          </a:p>
        </p:txBody>
      </p:sp>
      <p:pic>
        <p:nvPicPr>
          <p:cNvPr id="10" name="Picture 9">
            <a:extLst>
              <a:ext uri="{FF2B5EF4-FFF2-40B4-BE49-F238E27FC236}">
                <a16:creationId xmlns:a16="http://schemas.microsoft.com/office/drawing/2014/main" id="{5430A7DC-131D-7841-B8EF-E1EDCE2205B3}"/>
              </a:ext>
            </a:extLst>
          </p:cNvPr>
          <p:cNvPicPr>
            <a:picLocks noChangeAspect="1"/>
          </p:cNvPicPr>
          <p:nvPr/>
        </p:nvPicPr>
        <p:blipFill>
          <a:blip r:embed="rId3"/>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18135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751563"/>
            <a:ext cx="10515600" cy="6826684"/>
          </a:xfrm>
        </p:spPr>
        <p:txBody>
          <a:bodyPr>
            <a:normAutofit/>
          </a:bodyPr>
          <a:lstStyle/>
          <a:p>
            <a:pPr algn="ctr" rtl="1"/>
            <a:r>
              <a:rPr lang="he-IL" sz="8900" dirty="0">
                <a:effectLst/>
                <a:latin typeface="Assistant" pitchFamily="2" charset="-79"/>
                <a:cs typeface="Assistant" pitchFamily="2" charset="-79"/>
              </a:rPr>
              <a:t>״הבננה״</a:t>
            </a:r>
            <a:br>
              <a:rPr lang="he-IL" sz="4400" dirty="0">
                <a:effectLst/>
                <a:latin typeface="Assistant" pitchFamily="2" charset="-79"/>
                <a:cs typeface="Assistant" pitchFamily="2" charset="-79"/>
              </a:rPr>
            </a:br>
            <a:br>
              <a:rPr lang="he-IL" sz="4400" dirty="0">
                <a:effectLst/>
                <a:latin typeface="Assistant" pitchFamily="2" charset="-79"/>
                <a:cs typeface="Assistant" pitchFamily="2" charset="-79"/>
              </a:rPr>
            </a:br>
            <a:br>
              <a:rPr lang="he-IL" sz="4400" dirty="0">
                <a:effectLst/>
                <a:latin typeface="Assistant" pitchFamily="2" charset="-79"/>
                <a:cs typeface="Assistant" pitchFamily="2" charset="-79"/>
              </a:rPr>
            </a:br>
            <a:br>
              <a:rPr lang="he-IL" sz="4400" dirty="0">
                <a:effectLst/>
                <a:latin typeface="Assistant" pitchFamily="2" charset="-79"/>
                <a:cs typeface="Assistant" pitchFamily="2" charset="-79"/>
              </a:rPr>
            </a:br>
            <a:br>
              <a:rPr lang="he-IL" sz="4400" dirty="0">
                <a:effectLst/>
                <a:latin typeface="Assistant" pitchFamily="2" charset="-79"/>
                <a:cs typeface="Assistant" pitchFamily="2" charset="-79"/>
              </a:rPr>
            </a:br>
            <a:r>
              <a:rPr lang="he-IL" sz="2700" dirty="0">
                <a:effectLst/>
                <a:latin typeface="Assistant" pitchFamily="2" charset="-79"/>
                <a:cs typeface="Assistant" pitchFamily="2" charset="-79"/>
              </a:rPr>
              <a:t>מאת: יונתן </a:t>
            </a:r>
            <a:r>
              <a:rPr lang="he-IL" sz="2700" dirty="0" err="1">
                <a:effectLst/>
                <a:latin typeface="Assistant" pitchFamily="2" charset="-79"/>
                <a:cs typeface="Assistant" pitchFamily="2" charset="-79"/>
              </a:rPr>
              <a:t>בילשוני</a:t>
            </a:r>
            <a:r>
              <a:rPr lang="he-IL" sz="2700" dirty="0">
                <a:effectLst/>
                <a:latin typeface="Assistant" pitchFamily="2" charset="-79"/>
                <a:cs typeface="Assistant" pitchFamily="2" charset="-79"/>
              </a:rPr>
              <a:t>, כיתה ו׳</a:t>
            </a:r>
            <a:br>
              <a:rPr lang="he-IL" sz="2700" dirty="0">
                <a:effectLst/>
                <a:latin typeface="Assistant" pitchFamily="2" charset="-79"/>
                <a:cs typeface="Assistant" pitchFamily="2" charset="-79"/>
              </a:rPr>
            </a:br>
            <a:r>
              <a:rPr lang="he-IL" sz="2700" dirty="0">
                <a:effectLst/>
                <a:latin typeface="Assistant" pitchFamily="2" charset="-79"/>
                <a:cs typeface="Assistant" pitchFamily="2" charset="-79"/>
              </a:rPr>
              <a:t>בית ספר למחוננים </a:t>
            </a:r>
            <a:r>
              <a:rPr lang="he-IL" sz="2700" dirty="0" err="1">
                <a:effectLst/>
                <a:latin typeface="Assistant" pitchFamily="2" charset="-79"/>
                <a:cs typeface="Assistant" pitchFamily="2" charset="-79"/>
              </a:rPr>
              <a:t>ביסמארט</a:t>
            </a:r>
            <a:r>
              <a:rPr lang="he-IL" sz="2700" dirty="0">
                <a:effectLst/>
                <a:latin typeface="Assistant" pitchFamily="2" charset="-79"/>
                <a:cs typeface="Assistant" pitchFamily="2" charset="-79"/>
              </a:rPr>
              <a:t> יבנה</a:t>
            </a:r>
            <a:br>
              <a:rPr lang="he-IL" sz="2700" dirty="0">
                <a:effectLst/>
                <a:latin typeface="Assistant" pitchFamily="2" charset="-79"/>
                <a:cs typeface="Assistant" pitchFamily="2" charset="-79"/>
              </a:rPr>
            </a:br>
            <a:r>
              <a:rPr lang="he-IL" sz="2700" dirty="0">
                <a:effectLst/>
                <a:latin typeface="Assistant" pitchFamily="2" charset="-79"/>
                <a:cs typeface="Assistant" pitchFamily="2" charset="-79"/>
              </a:rPr>
              <a:t>תשפ״ד</a:t>
            </a:r>
            <a:endParaRPr lang="en-IL" sz="2700" dirty="0">
              <a:latin typeface="Assistant" pitchFamily="2" charset="-79"/>
              <a:cs typeface="Assistant" pitchFamily="2" charset="-79"/>
            </a:endParaRPr>
          </a:p>
        </p:txBody>
      </p:sp>
      <p:pic>
        <p:nvPicPr>
          <p:cNvPr id="4" name="Picture 3">
            <a:extLst>
              <a:ext uri="{FF2B5EF4-FFF2-40B4-BE49-F238E27FC236}">
                <a16:creationId xmlns:a16="http://schemas.microsoft.com/office/drawing/2014/main" id="{F6F14CAD-F295-0907-3ABD-68ED592FC78B}"/>
              </a:ext>
            </a:extLst>
          </p:cNvPr>
          <p:cNvPicPr>
            <a:picLocks noChangeAspect="1"/>
          </p:cNvPicPr>
          <p:nvPr/>
        </p:nvPicPr>
        <p:blipFill>
          <a:blip r:embed="rId2"/>
          <a:stretch>
            <a:fillRect/>
          </a:stretch>
        </p:blipFill>
        <p:spPr>
          <a:xfrm>
            <a:off x="182888" y="5617340"/>
            <a:ext cx="711461" cy="1069751"/>
          </a:xfrm>
          <a:prstGeom prst="rect">
            <a:avLst/>
          </a:prstGeom>
        </p:spPr>
      </p:pic>
      <p:sp>
        <p:nvSpPr>
          <p:cNvPr id="3" name="Title 1">
            <a:extLst>
              <a:ext uri="{FF2B5EF4-FFF2-40B4-BE49-F238E27FC236}">
                <a16:creationId xmlns:a16="http://schemas.microsoft.com/office/drawing/2014/main" id="{B6217FF3-CF22-64DD-1E36-C691ED0B0D70}"/>
              </a:ext>
            </a:extLst>
          </p:cNvPr>
          <p:cNvSpPr txBox="1">
            <a:spLocks/>
          </p:cNvSpPr>
          <p:nvPr/>
        </p:nvSpPr>
        <p:spPr>
          <a:xfrm>
            <a:off x="0" y="6687091"/>
            <a:ext cx="12192000" cy="255812"/>
          </a:xfrm>
          <a:prstGeom prst="rect">
            <a:avLst/>
          </a:prstGeom>
          <a:solidFill>
            <a:srgbClr val="FFFF0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2100" dirty="0">
                <a:latin typeface="Assistant" pitchFamily="2" charset="-79"/>
                <a:cs typeface="Assistant" pitchFamily="2" charset="-79"/>
              </a:rPr>
              <a:t>הדגמה: ניתן למחוק את הצהוב הזה לאחר שהבנתם. הפכו את תוכן הדף לנושא המחקר שלכם והחפץ שלכם</a:t>
            </a:r>
            <a:endParaRPr lang="en-IL" sz="2100" dirty="0">
              <a:latin typeface="Assistant" pitchFamily="2" charset="-79"/>
              <a:cs typeface="Assistant" pitchFamily="2" charset="-79"/>
            </a:endParaRPr>
          </a:p>
        </p:txBody>
      </p:sp>
      <p:pic>
        <p:nvPicPr>
          <p:cNvPr id="2050" name="Picture 2" descr="Australian Bananas | GI Foundation">
            <a:extLst>
              <a:ext uri="{FF2B5EF4-FFF2-40B4-BE49-F238E27FC236}">
                <a16:creationId xmlns:a16="http://schemas.microsoft.com/office/drawing/2014/main" id="{03D21A06-BE0B-06FE-9D2A-FFEC77B41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649" y="2960621"/>
            <a:ext cx="2425874" cy="24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2766218"/>
            <a:ext cx="10515600" cy="1325563"/>
          </a:xfrm>
        </p:spPr>
        <p:txBody>
          <a:bodyPr/>
          <a:lstStyle/>
          <a:p>
            <a:pPr algn="ctr" rtl="1"/>
            <a:r>
              <a:rPr lang="he-IL" sz="4400" dirty="0">
                <a:effectLst/>
                <a:latin typeface="Assistant" pitchFamily="2" charset="-79"/>
                <a:cs typeface="Assistant" pitchFamily="2" charset="-79"/>
              </a:rPr>
              <a:t>חלק ראשון: הקדמה</a:t>
            </a:r>
            <a:endParaRPr lang="en-IL" dirty="0">
              <a:latin typeface="Assistant" pitchFamily="2" charset="-79"/>
              <a:cs typeface="Assistant" pitchFamily="2" charset="-79"/>
            </a:endParaRPr>
          </a:p>
        </p:txBody>
      </p:sp>
      <p:pic>
        <p:nvPicPr>
          <p:cNvPr id="4" name="Picture 3">
            <a:extLst>
              <a:ext uri="{FF2B5EF4-FFF2-40B4-BE49-F238E27FC236}">
                <a16:creationId xmlns:a16="http://schemas.microsoft.com/office/drawing/2014/main" id="{F6F14CAD-F295-0907-3ABD-68ED592FC78B}"/>
              </a:ext>
            </a:extLst>
          </p:cNvPr>
          <p:cNvPicPr>
            <a:picLocks noChangeAspect="1"/>
          </p:cNvPicPr>
          <p:nvPr/>
        </p:nvPicPr>
        <p:blipFill>
          <a:blip r:embed="rId2"/>
          <a:stretch>
            <a:fillRect/>
          </a:stretch>
        </p:blipFill>
        <p:spPr>
          <a:xfrm>
            <a:off x="182888" y="5617340"/>
            <a:ext cx="711461" cy="1069751"/>
          </a:xfrm>
          <a:prstGeom prst="rect">
            <a:avLst/>
          </a:prstGeom>
        </p:spPr>
      </p:pic>
    </p:spTree>
    <p:extLst>
      <p:ext uri="{BB962C8B-B14F-4D97-AF65-F5344CB8AC3E}">
        <p14:creationId xmlns:p14="http://schemas.microsoft.com/office/powerpoint/2010/main" val="191919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29FC-D7F7-53FC-6B01-DF3F4D4E1477}"/>
              </a:ext>
            </a:extLst>
          </p:cNvPr>
          <p:cNvSpPr>
            <a:spLocks noGrp="1"/>
          </p:cNvSpPr>
          <p:nvPr>
            <p:ph type="title"/>
          </p:nvPr>
        </p:nvSpPr>
        <p:spPr>
          <a:xfrm>
            <a:off x="838200" y="1179316"/>
            <a:ext cx="10515600" cy="561801"/>
          </a:xfrm>
        </p:spPr>
        <p:txBody>
          <a:bodyPr>
            <a:normAutofit fontScale="90000"/>
          </a:bodyPr>
          <a:lstStyle/>
          <a:p>
            <a:pPr algn="r" rtl="1"/>
            <a:r>
              <a:rPr lang="he-IL" sz="4400" dirty="0">
                <a:solidFill>
                  <a:srgbClr val="374151"/>
                </a:solidFill>
                <a:effectLst/>
                <a:latin typeface="Assistant" pitchFamily="2" charset="-79"/>
                <a:cs typeface="Assistant" pitchFamily="2" charset="-79"/>
              </a:rPr>
              <a:t>כותרת המחקר: </a:t>
            </a:r>
            <a:r>
              <a:rPr lang="he-IL" sz="2700" dirty="0">
                <a:solidFill>
                  <a:schemeClr val="bg2">
                    <a:lumMod val="75000"/>
                  </a:schemeClr>
                </a:solidFill>
                <a:effectLst/>
                <a:latin typeface="Assistant" pitchFamily="2" charset="-79"/>
                <a:cs typeface="Assistant" pitchFamily="2" charset="-79"/>
              </a:rPr>
              <a:t>כתבו את שלכם במקום זה</a:t>
            </a:r>
            <a:endParaRPr lang="en-IL" dirty="0">
              <a:solidFill>
                <a:schemeClr val="bg2">
                  <a:lumMod val="75000"/>
                </a:schemeClr>
              </a:solidFill>
              <a:latin typeface="Assistant" pitchFamily="2" charset="-79"/>
              <a:cs typeface="Assistant" pitchFamily="2" charset="-79"/>
            </a:endParaRPr>
          </a:p>
        </p:txBody>
      </p:sp>
      <p:sp>
        <p:nvSpPr>
          <p:cNvPr id="8" name="Title 1">
            <a:extLst>
              <a:ext uri="{FF2B5EF4-FFF2-40B4-BE49-F238E27FC236}">
                <a16:creationId xmlns:a16="http://schemas.microsoft.com/office/drawing/2014/main" id="{1B9D3C50-B4C9-E0BB-3E64-CBC75A733919}"/>
              </a:ext>
            </a:extLst>
          </p:cNvPr>
          <p:cNvSpPr txBox="1">
            <a:spLocks/>
          </p:cNvSpPr>
          <p:nvPr/>
        </p:nvSpPr>
        <p:spPr>
          <a:xfrm>
            <a:off x="838200" y="2170960"/>
            <a:ext cx="10515600" cy="56180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dirty="0">
                <a:solidFill>
                  <a:srgbClr val="374151"/>
                </a:solidFill>
                <a:latin typeface="Assistant" pitchFamily="2" charset="-79"/>
                <a:cs typeface="Assistant" pitchFamily="2" charset="-79"/>
              </a:rPr>
              <a:t>שם הקורס: ליאו עד סטיב</a:t>
            </a:r>
            <a:endParaRPr lang="en-IL" dirty="0">
              <a:latin typeface="Assistant" pitchFamily="2" charset="-79"/>
              <a:cs typeface="Assistant" pitchFamily="2" charset="-79"/>
            </a:endParaRPr>
          </a:p>
        </p:txBody>
      </p:sp>
      <p:sp>
        <p:nvSpPr>
          <p:cNvPr id="12" name="Title 1">
            <a:extLst>
              <a:ext uri="{FF2B5EF4-FFF2-40B4-BE49-F238E27FC236}">
                <a16:creationId xmlns:a16="http://schemas.microsoft.com/office/drawing/2014/main" id="{4F4FB045-0DEE-51C5-FC1F-E9B39AE6BB57}"/>
              </a:ext>
            </a:extLst>
          </p:cNvPr>
          <p:cNvSpPr txBox="1">
            <a:spLocks/>
          </p:cNvSpPr>
          <p:nvPr/>
        </p:nvSpPr>
        <p:spPr>
          <a:xfrm>
            <a:off x="838200" y="3148099"/>
            <a:ext cx="10515600" cy="56180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dirty="0">
                <a:solidFill>
                  <a:srgbClr val="374151"/>
                </a:solidFill>
                <a:latin typeface="Assistant" pitchFamily="2" charset="-79"/>
                <a:cs typeface="Assistant" pitchFamily="2" charset="-79"/>
              </a:rPr>
              <a:t>שם החוקר/ת: </a:t>
            </a:r>
            <a:r>
              <a:rPr kumimoji="0" lang="he-IL" sz="2700" b="0" i="0" u="none" strike="noStrike" kern="1200" cap="none" spc="0" normalizeH="0" baseline="0" noProof="0" dirty="0">
                <a:ln>
                  <a:noFill/>
                </a:ln>
                <a:solidFill>
                  <a:srgbClr val="E7E6E6">
                    <a:lumMod val="75000"/>
                  </a:srgbClr>
                </a:solidFill>
                <a:effectLst/>
                <a:uLnTx/>
                <a:uFillTx/>
                <a:latin typeface="Assistant" pitchFamily="2" charset="-79"/>
                <a:ea typeface="+mj-ea"/>
                <a:cs typeface="Assistant" pitchFamily="2" charset="-79"/>
              </a:rPr>
              <a:t>כתבו את שלכם במקום זה</a:t>
            </a:r>
            <a:endParaRPr lang="en-IL" dirty="0">
              <a:latin typeface="Assistant" pitchFamily="2" charset="-79"/>
              <a:cs typeface="Assistant" pitchFamily="2" charset="-79"/>
            </a:endParaRPr>
          </a:p>
        </p:txBody>
      </p:sp>
      <p:sp>
        <p:nvSpPr>
          <p:cNvPr id="13" name="Title 1">
            <a:extLst>
              <a:ext uri="{FF2B5EF4-FFF2-40B4-BE49-F238E27FC236}">
                <a16:creationId xmlns:a16="http://schemas.microsoft.com/office/drawing/2014/main" id="{8509D6C8-E764-A614-0181-CF5F888CE0E3}"/>
              </a:ext>
            </a:extLst>
          </p:cNvPr>
          <p:cNvSpPr txBox="1">
            <a:spLocks/>
          </p:cNvSpPr>
          <p:nvPr/>
        </p:nvSpPr>
        <p:spPr>
          <a:xfrm>
            <a:off x="838200" y="4125238"/>
            <a:ext cx="10515600" cy="56180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dirty="0">
                <a:solidFill>
                  <a:srgbClr val="374151"/>
                </a:solidFill>
                <a:latin typeface="Assistant" pitchFamily="2" charset="-79"/>
                <a:cs typeface="Assistant" pitchFamily="2" charset="-79"/>
              </a:rPr>
              <a:t>כיתה: </a:t>
            </a:r>
            <a:r>
              <a:rPr kumimoji="0" lang="he-IL" sz="2700" b="0" i="0" u="none" strike="noStrike" kern="1200" cap="none" spc="0" normalizeH="0" baseline="0" noProof="0" dirty="0">
                <a:ln>
                  <a:noFill/>
                </a:ln>
                <a:solidFill>
                  <a:srgbClr val="E7E6E6">
                    <a:lumMod val="75000"/>
                  </a:srgbClr>
                </a:solidFill>
                <a:effectLst/>
                <a:uLnTx/>
                <a:uFillTx/>
                <a:latin typeface="Assistant" pitchFamily="2" charset="-79"/>
                <a:ea typeface="+mj-ea"/>
                <a:cs typeface="Assistant" pitchFamily="2" charset="-79"/>
              </a:rPr>
              <a:t>כתבו את שלכם במקום זה</a:t>
            </a:r>
            <a:endParaRPr lang="en-IL" dirty="0">
              <a:latin typeface="Assistant" pitchFamily="2" charset="-79"/>
              <a:cs typeface="Assistant" pitchFamily="2" charset="-79"/>
            </a:endParaRPr>
          </a:p>
        </p:txBody>
      </p:sp>
      <p:pic>
        <p:nvPicPr>
          <p:cNvPr id="14" name="Picture 13">
            <a:extLst>
              <a:ext uri="{FF2B5EF4-FFF2-40B4-BE49-F238E27FC236}">
                <a16:creationId xmlns:a16="http://schemas.microsoft.com/office/drawing/2014/main" id="{8147C418-1FDE-E1F1-553A-D360A3BC06B5}"/>
              </a:ext>
            </a:extLst>
          </p:cNvPr>
          <p:cNvPicPr>
            <a:picLocks noChangeAspect="1"/>
          </p:cNvPicPr>
          <p:nvPr/>
        </p:nvPicPr>
        <p:blipFill>
          <a:blip r:embed="rId2"/>
          <a:stretch>
            <a:fillRect/>
          </a:stretch>
        </p:blipFill>
        <p:spPr>
          <a:xfrm>
            <a:off x="182888" y="5617340"/>
            <a:ext cx="711461" cy="1069751"/>
          </a:xfrm>
          <a:prstGeom prst="rect">
            <a:avLst/>
          </a:prstGeom>
        </p:spPr>
      </p:pic>
      <p:sp>
        <p:nvSpPr>
          <p:cNvPr id="16" name="Title 1">
            <a:extLst>
              <a:ext uri="{FF2B5EF4-FFF2-40B4-BE49-F238E27FC236}">
                <a16:creationId xmlns:a16="http://schemas.microsoft.com/office/drawing/2014/main" id="{717B1DEA-C3C7-30CF-00F0-9F3FE11535EA}"/>
              </a:ext>
            </a:extLst>
          </p:cNvPr>
          <p:cNvSpPr txBox="1">
            <a:spLocks/>
          </p:cNvSpPr>
          <p:nvPr/>
        </p:nvSpPr>
        <p:spPr>
          <a:xfrm>
            <a:off x="0" y="6687091"/>
            <a:ext cx="12192000" cy="255812"/>
          </a:xfrm>
          <a:prstGeom prst="rect">
            <a:avLst/>
          </a:prstGeom>
          <a:solidFill>
            <a:srgbClr val="FFFF0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2100" dirty="0">
                <a:latin typeface="Assistant" pitchFamily="2" charset="-79"/>
                <a:cs typeface="Assistant" pitchFamily="2" charset="-79"/>
              </a:rPr>
              <a:t>הדגמה: ניתן למחוק את הצהוב הזה לאחר שהבנתם. הפכו את תוכן הדף לנושא המחקר שלכם והחפץ שלכם</a:t>
            </a:r>
            <a:endParaRPr lang="en-IL" sz="2100" dirty="0">
              <a:latin typeface="Assistant" pitchFamily="2" charset="-79"/>
              <a:cs typeface="Assistant" pitchFamily="2" charset="-79"/>
            </a:endParaRPr>
          </a:p>
        </p:txBody>
      </p:sp>
    </p:spTree>
    <p:extLst>
      <p:ext uri="{BB962C8B-B14F-4D97-AF65-F5344CB8AC3E}">
        <p14:creationId xmlns:p14="http://schemas.microsoft.com/office/powerpoint/2010/main" val="379115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584AF-0572-42D3-9094-A12954DFA8A8}"/>
              </a:ext>
            </a:extLst>
          </p:cNvPr>
          <p:cNvSpPr>
            <a:spLocks noGrp="1"/>
          </p:cNvSpPr>
          <p:nvPr>
            <p:ph idx="1"/>
          </p:nvPr>
        </p:nvSpPr>
        <p:spPr>
          <a:xfrm>
            <a:off x="838200" y="1825625"/>
            <a:ext cx="10515600" cy="4351338"/>
          </a:xfrm>
        </p:spPr>
        <p:txBody>
          <a:bodyPr>
            <a:normAutofit/>
          </a:bodyPr>
          <a:lstStyle/>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r>
              <a:rPr lang="he-IL" sz="1800" dirty="0">
                <a:solidFill>
                  <a:schemeClr val="bg2">
                    <a:lumMod val="75000"/>
                  </a:schemeClr>
                </a:solidFill>
                <a:effectLst/>
                <a:latin typeface="Assistant" pitchFamily="2" charset="-79"/>
                <a:cs typeface="Assistant" pitchFamily="2" charset="-79"/>
              </a:rPr>
              <a:t>כתבו את שלכם במקום זה כתבו את שלכם במקום זה כתבו את שלכם במקום זה </a:t>
            </a:r>
            <a:endParaRPr lang="en-IL" sz="1800" dirty="0">
              <a:latin typeface="Assistant" pitchFamily="2" charset="-79"/>
              <a:cs typeface="Assistant" pitchFamily="2" charset="-79"/>
            </a:endParaRPr>
          </a:p>
          <a:p>
            <a:pPr marL="0" indent="0" algn="r" rtl="1">
              <a:buNone/>
            </a:pPr>
            <a:endParaRPr lang="en-IL" sz="1800" dirty="0">
              <a:latin typeface="Assistant" pitchFamily="2" charset="-79"/>
              <a:cs typeface="Assistant" pitchFamily="2" charset="-79"/>
            </a:endParaRPr>
          </a:p>
        </p:txBody>
      </p:sp>
      <p:sp>
        <p:nvSpPr>
          <p:cNvPr id="5" name="Title 4">
            <a:extLst>
              <a:ext uri="{FF2B5EF4-FFF2-40B4-BE49-F238E27FC236}">
                <a16:creationId xmlns:a16="http://schemas.microsoft.com/office/drawing/2014/main" id="{22C585DE-A315-80FF-B683-6D095AE7BAC6}"/>
              </a:ext>
            </a:extLst>
          </p:cNvPr>
          <p:cNvSpPr>
            <a:spLocks noGrp="1"/>
          </p:cNvSpPr>
          <p:nvPr>
            <p:ph type="title"/>
          </p:nvPr>
        </p:nvSpPr>
        <p:spPr/>
        <p:txBody>
          <a:bodyPr/>
          <a:lstStyle/>
          <a:p>
            <a:pPr algn="r" rtl="1"/>
            <a:r>
              <a:rPr lang="he-IL" dirty="0">
                <a:latin typeface="Assistant" pitchFamily="2" charset="-79"/>
                <a:cs typeface="Assistant" pitchFamily="2" charset="-79"/>
              </a:rPr>
              <a:t>מבוא</a:t>
            </a:r>
            <a:endParaRPr lang="en-IL" dirty="0">
              <a:latin typeface="Assistant" pitchFamily="2" charset="-79"/>
              <a:cs typeface="Assistant" pitchFamily="2" charset="-79"/>
            </a:endParaRPr>
          </a:p>
        </p:txBody>
      </p:sp>
      <p:pic>
        <p:nvPicPr>
          <p:cNvPr id="6" name="Picture 5">
            <a:extLst>
              <a:ext uri="{FF2B5EF4-FFF2-40B4-BE49-F238E27FC236}">
                <a16:creationId xmlns:a16="http://schemas.microsoft.com/office/drawing/2014/main" id="{E56A0EF7-A317-FC48-76F3-5E92E25A13F6}"/>
              </a:ext>
            </a:extLst>
          </p:cNvPr>
          <p:cNvPicPr>
            <a:picLocks noChangeAspect="1"/>
          </p:cNvPicPr>
          <p:nvPr/>
        </p:nvPicPr>
        <p:blipFill>
          <a:blip r:embed="rId2"/>
          <a:stretch>
            <a:fillRect/>
          </a:stretch>
        </p:blipFill>
        <p:spPr>
          <a:xfrm>
            <a:off x="182888" y="5617340"/>
            <a:ext cx="711461" cy="1069751"/>
          </a:xfrm>
          <a:prstGeom prst="rect">
            <a:avLst/>
          </a:prstGeom>
        </p:spPr>
      </p:pic>
      <p:sp>
        <p:nvSpPr>
          <p:cNvPr id="2" name="Title 1">
            <a:extLst>
              <a:ext uri="{FF2B5EF4-FFF2-40B4-BE49-F238E27FC236}">
                <a16:creationId xmlns:a16="http://schemas.microsoft.com/office/drawing/2014/main" id="{5DA2ABAC-56D6-154F-B329-6FA189A35246}"/>
              </a:ext>
            </a:extLst>
          </p:cNvPr>
          <p:cNvSpPr txBox="1">
            <a:spLocks/>
          </p:cNvSpPr>
          <p:nvPr/>
        </p:nvSpPr>
        <p:spPr>
          <a:xfrm>
            <a:off x="0" y="6063342"/>
            <a:ext cx="12192000" cy="794657"/>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1400" dirty="0">
                <a:latin typeface="Assistant" pitchFamily="2" charset="-79"/>
                <a:cs typeface="Assistant" pitchFamily="2" charset="-79"/>
              </a:rPr>
              <a:t>הדגמה: ניתן למחוק  את הצהוב הזה לאחר שהבנתם הפכו את תוכן הדף לנושא המחקר שלכם והחפץ שלכם. כתבו פה בצורה קצרה, ובטקסט חופשי:</a:t>
            </a:r>
          </a:p>
          <a:p>
            <a:pPr marL="0" indent="0" algn="ctr" rtl="1">
              <a:buNone/>
            </a:pPr>
            <a:br>
              <a:rPr lang="en-US" sz="1400" dirty="0">
                <a:latin typeface="Assistant" pitchFamily="2" charset="-79"/>
                <a:cs typeface="Assistant" pitchFamily="2" charset="-79"/>
              </a:rPr>
            </a:br>
            <a:r>
              <a:rPr lang="he-IL" sz="1400" dirty="0">
                <a:solidFill>
                  <a:srgbClr val="374151"/>
                </a:solidFill>
                <a:effectLst/>
                <a:latin typeface="Assistant" pitchFamily="2" charset="-79"/>
                <a:cs typeface="Assistant" pitchFamily="2" charset="-79"/>
              </a:rPr>
              <a:t>מהו החפץ שהגרלתם? למה הוא מעניין? האם יש לכם היכרות מוקדמת עימו? </a:t>
            </a:r>
            <a:r>
              <a:rPr lang="he-IL" sz="1400" dirty="0">
                <a:solidFill>
                  <a:srgbClr val="374151"/>
                </a:solidFill>
                <a:latin typeface="Assistant" pitchFamily="2" charset="-79"/>
                <a:cs typeface="Assistant" pitchFamily="2" charset="-79"/>
              </a:rPr>
              <a:t> </a:t>
            </a:r>
            <a:r>
              <a:rPr lang="he-IL" sz="1400" dirty="0">
                <a:solidFill>
                  <a:srgbClr val="374151"/>
                </a:solidFill>
                <a:effectLst/>
                <a:latin typeface="Assistant" pitchFamily="2" charset="-79"/>
                <a:cs typeface="Assistant" pitchFamily="2" charset="-79"/>
              </a:rPr>
              <a:t>האם אתם שמחים/חוששים לחקור אותו? </a:t>
            </a:r>
            <a:r>
              <a:rPr lang="he-IL" sz="1400" dirty="0">
                <a:solidFill>
                  <a:srgbClr val="374151"/>
                </a:solidFill>
                <a:latin typeface="Assistant" pitchFamily="2" charset="-79"/>
                <a:cs typeface="Assistant" pitchFamily="2" charset="-79"/>
              </a:rPr>
              <a:t> </a:t>
            </a:r>
            <a:r>
              <a:rPr lang="he-IL" sz="1400" dirty="0">
                <a:solidFill>
                  <a:srgbClr val="374151"/>
                </a:solidFill>
                <a:effectLst/>
                <a:latin typeface="Assistant" pitchFamily="2" charset="-79"/>
                <a:cs typeface="Assistant" pitchFamily="2" charset="-79"/>
              </a:rPr>
              <a:t>האם נראה לכם שיש הרבה מה לחקור? </a:t>
            </a:r>
            <a:br>
              <a:rPr lang="en-US" sz="1400" dirty="0">
                <a:solidFill>
                  <a:srgbClr val="374151"/>
                </a:solidFill>
                <a:effectLst/>
                <a:latin typeface="Assistant" pitchFamily="2" charset="-79"/>
                <a:cs typeface="Assistant" pitchFamily="2" charset="-79"/>
              </a:rPr>
            </a:br>
            <a:r>
              <a:rPr lang="he-IL" sz="1400" dirty="0">
                <a:solidFill>
                  <a:srgbClr val="374151"/>
                </a:solidFill>
                <a:effectLst/>
                <a:latin typeface="Assistant" pitchFamily="2" charset="-79"/>
                <a:cs typeface="Assistant" pitchFamily="2" charset="-79"/>
              </a:rPr>
              <a:t>וכל מה שעולה בדעתכם לקראת המחקר שאתם עומדים לבצע...</a:t>
            </a:r>
            <a:endParaRPr lang="en-IL" sz="1400" dirty="0">
              <a:latin typeface="Assistant" pitchFamily="2" charset="-79"/>
              <a:cs typeface="Assistant" pitchFamily="2" charset="-79"/>
            </a:endParaRPr>
          </a:p>
        </p:txBody>
      </p:sp>
    </p:spTree>
    <p:extLst>
      <p:ext uri="{BB962C8B-B14F-4D97-AF65-F5344CB8AC3E}">
        <p14:creationId xmlns:p14="http://schemas.microsoft.com/office/powerpoint/2010/main" val="13969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TotalTime>
  <Words>3390</Words>
  <Application>Microsoft Macintosh PowerPoint</Application>
  <PresentationFormat>Widescreen</PresentationFormat>
  <Paragraphs>192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Assistant</vt:lpstr>
      <vt:lpstr>Calibri</vt:lpstr>
      <vt:lpstr>Calibri Light</vt:lpstr>
      <vt:lpstr>Roboto</vt:lpstr>
      <vt:lpstr>Söhne</vt:lpstr>
      <vt:lpstr>Office Theme</vt:lpstr>
      <vt:lpstr>תבנית למצגת מחקר ״חפץ״</vt:lpstr>
      <vt:lpstr>קודם, כמה פטנטים שיעזרו לכם לחקור:</vt:lpstr>
      <vt:lpstr>מס׳ עקרונות לעריכת מחקר טוב ומעמיק!</vt:lpstr>
      <vt:lpstr>PowerPoint Presentation</vt:lpstr>
      <vt:lpstr>מילון מונחים:</vt:lpstr>
      <vt:lpstr>״הבננה״     מאת: יונתן בילשוני, כיתה ו׳ בית ספר למחוננים ביסמארט יבנה תשפ״ד</vt:lpstr>
      <vt:lpstr>חלק ראשון: הקדמה</vt:lpstr>
      <vt:lpstr>כותרת המחקר: כתבו את שלכם במקום זה</vt:lpstr>
      <vt:lpstr>מבוא</vt:lpstr>
      <vt:lpstr>חלק שני: הכנה למחקר</vt:lpstr>
      <vt:lpstr>שאלות מחקר:</vt:lpstr>
      <vt:lpstr>חלק שלישי: חקר הרקע של החפץ </vt:lpstr>
      <vt:lpstr>חשיבות: למה החפץ חשוב?</vt:lpstr>
      <vt:lpstr>שימושים: אילו שימושים יש לחפץ?</vt:lpstr>
      <vt:lpstr>חלק רביעי: היסטוריה של החפץ </vt:lpstr>
      <vt:lpstr>היסטוריה: </vt:lpstr>
      <vt:lpstr>היסטוריה: </vt:lpstr>
      <vt:lpstr>היסטוריה/תרבות/ספרות/מוסיקה: </vt:lpstr>
      <vt:lpstr>היסטוריה/ אמנות ועיצוב: </vt:lpstr>
      <vt:lpstr>היסטוריה (המשך): </vt:lpstr>
      <vt:lpstr>היסטוריה/ אמנות ועיצוב: </vt:lpstr>
      <vt:lpstr>מחקר מדעי: מחקרים וממצאים מדעיים חשובים</vt:lpstr>
      <vt:lpstr>חלק חמישי: התבוננות ואיסוף נתונים</vt:lpstr>
      <vt:lpstr>בניית מפת חשיבה:</vt:lpstr>
      <vt:lpstr>זיקוק המהות: מה ה"ד.נ.א" של החפץ??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תבנית למצגת מחקר ״חפץ״</dc:title>
  <dc:creator>Yoram Granit</dc:creator>
  <cp:lastModifiedBy>Yoram Granit</cp:lastModifiedBy>
  <cp:revision>19</cp:revision>
  <dcterms:created xsi:type="dcterms:W3CDTF">2023-10-12T12:12:30Z</dcterms:created>
  <dcterms:modified xsi:type="dcterms:W3CDTF">2023-10-15T07:46:46Z</dcterms:modified>
</cp:coreProperties>
</file>