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</p:sldIdLst>
  <p:sldSz cx="12192000" cy="6858000"/>
  <p:notesSz cx="6858000" cy="9144000"/>
  <p:defaultTextStyle>
    <a:defPPr>
      <a:defRPr lang="en-I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6327"/>
  </p:normalViewPr>
  <p:slideViewPr>
    <p:cSldViewPr snapToGrid="0">
      <p:cViewPr>
        <p:scale>
          <a:sx n="115" d="100"/>
          <a:sy n="115" d="100"/>
        </p:scale>
        <p:origin x="1016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B7C0FA-B2D3-02C6-2CE9-5E4D831D45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12DEBD-65F0-FE0B-F925-A731B88F30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91E3CC-13E1-6E14-7C25-2B7C1A5F2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191A2-C63F-0F4E-B1EA-3E54B8E1B79A}" type="datetimeFigureOut">
              <a:rPr lang="en-IL" smtClean="0"/>
              <a:t>06/11/2023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34B5B0-58D8-3C7D-5055-44926FE7C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211A80-19DB-8BF5-F89A-9790A6578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05C38-202E-A24F-B03C-33FB00BE9AC2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781379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1CD98-8564-2890-D7D3-A51BFC6C4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993860-F4E0-7EBE-2DCC-4B8DD1D447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A45BD6-C4E3-F571-C6BE-977EE4F38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191A2-C63F-0F4E-B1EA-3E54B8E1B79A}" type="datetimeFigureOut">
              <a:rPr lang="en-IL" smtClean="0"/>
              <a:t>06/11/2023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862969-5F25-B258-1A08-BBFE93E09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8BBEB5-2962-CC08-F354-DE4AF87B5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05C38-202E-A24F-B03C-33FB00BE9AC2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174576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B44E15B-30D4-FBD0-F378-DE9D42E6CC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902AFF-3502-94DA-8D66-AA9BF0ADFC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7849EE-D2A1-46F8-122D-BDC005D04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191A2-C63F-0F4E-B1EA-3E54B8E1B79A}" type="datetimeFigureOut">
              <a:rPr lang="en-IL" smtClean="0"/>
              <a:t>06/11/2023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250904-5EED-F96B-96F0-8B5C62946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A1B08-38F0-346B-C65D-82139B3AB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05C38-202E-A24F-B03C-33FB00BE9AC2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015969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7C704-18A8-412C-1B35-38FB035F6A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FC149B-64B1-3EB2-5483-8C05A28FC0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99F352-9033-F4F9-2793-670F9399C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191A2-C63F-0F4E-B1EA-3E54B8E1B79A}" type="datetimeFigureOut">
              <a:rPr lang="en-IL" smtClean="0"/>
              <a:t>06/11/2023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E09358-BDF1-45EB-F1C4-330C827CD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DBDB54-1EC3-A13C-22E4-7A75116FF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05C38-202E-A24F-B03C-33FB00BE9AC2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600843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1C87F-2CAD-521F-D778-A0094EBAB4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F1E0DF-1105-808B-663E-974E8FF951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A54131-3A7C-31C2-5B0D-BE3429608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191A2-C63F-0F4E-B1EA-3E54B8E1B79A}" type="datetimeFigureOut">
              <a:rPr lang="en-IL" smtClean="0"/>
              <a:t>06/11/2023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AEFAF9-E66B-0C6C-0958-721500DE4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573005-6B8B-02C3-67BF-B86C032C3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05C38-202E-A24F-B03C-33FB00BE9AC2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519495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83B4E6-2406-29B7-81A5-6E974E697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5A43CB-B03F-92F9-7B32-6E698B744E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779A70-45AF-E44C-EB8D-183784280F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3FB9B3-C7FE-6D3B-A3BE-B9F89FA0E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191A2-C63F-0F4E-B1EA-3E54B8E1B79A}" type="datetimeFigureOut">
              <a:rPr lang="en-IL" smtClean="0"/>
              <a:t>06/11/2023</a:t>
            </a:fld>
            <a:endParaRPr lang="en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2D78A7-4D74-5195-7675-59C0EBAB9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301F14-170B-C539-974D-56FE3AFCB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05C38-202E-A24F-B03C-33FB00BE9AC2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665764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12699-CD07-556F-C376-39F41327EC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E90A7F-9EAF-DC9F-9716-24456EB307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A8EB3C-2691-1936-AC6E-ACD1F2404E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664A0F-B055-BFD1-8008-55CCA6283B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55C4CA-6FA6-404B-719F-98F0B5BE91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B71415B-49DF-0671-8BEE-D21596268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191A2-C63F-0F4E-B1EA-3E54B8E1B79A}" type="datetimeFigureOut">
              <a:rPr lang="en-IL" smtClean="0"/>
              <a:t>06/11/2023</a:t>
            </a:fld>
            <a:endParaRPr lang="en-I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4C81D30-EFB9-5B9D-1553-6ABDE9246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97A390-78AC-05F0-3247-F2F144E6F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05C38-202E-A24F-B03C-33FB00BE9AC2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998157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B429B0-EF25-1D2A-9E11-FD7875B25E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D2D1FE-5BDD-2EFA-D186-AAF8186BA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191A2-C63F-0F4E-B1EA-3E54B8E1B79A}" type="datetimeFigureOut">
              <a:rPr lang="en-IL" smtClean="0"/>
              <a:t>06/11/2023</a:t>
            </a:fld>
            <a:endParaRPr lang="en-I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69ADCC-D0AD-20EE-9D1B-89A1E4DBB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0A9664-12D8-682E-9682-042F42229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05C38-202E-A24F-B03C-33FB00BE9AC2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127909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F44184-0969-261C-91C6-3845EAE05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191A2-C63F-0F4E-B1EA-3E54B8E1B79A}" type="datetimeFigureOut">
              <a:rPr lang="en-IL" smtClean="0"/>
              <a:t>06/11/2023</a:t>
            </a:fld>
            <a:endParaRPr lang="en-I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BD9665-1886-062F-2BBD-2A0512F23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88B139-B2C0-866C-180E-DFD37D6DE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05C38-202E-A24F-B03C-33FB00BE9AC2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474522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5E51D-06DF-0C0E-1D2E-90EA66A72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6653B8-DF46-0D97-35DE-BD1BE0DAE8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977E24-A1F8-C90A-6C86-47C359796C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62BE88-27B7-13EA-EB1C-9B870E926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191A2-C63F-0F4E-B1EA-3E54B8E1B79A}" type="datetimeFigureOut">
              <a:rPr lang="en-IL" smtClean="0"/>
              <a:t>06/11/2023</a:t>
            </a:fld>
            <a:endParaRPr lang="en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67806B-CC0D-C916-6052-405214391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2E3365-E92B-F022-9093-AFF322B39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05C38-202E-A24F-B03C-33FB00BE9AC2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570790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718C5-DFE5-B5AF-4240-91BD655A9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7C8A718-29FD-5560-6544-C79A58161F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72DDF4-8FD0-831B-FFE8-BB15658C23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D1987C-2F2C-0871-9CCF-651144A9D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191A2-C63F-0F4E-B1EA-3E54B8E1B79A}" type="datetimeFigureOut">
              <a:rPr lang="en-IL" smtClean="0"/>
              <a:t>06/11/2023</a:t>
            </a:fld>
            <a:endParaRPr lang="en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474578-5859-619B-B56B-CD8A8DEE6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760B45-C28C-869C-5E8A-E993D95DE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05C38-202E-A24F-B03C-33FB00BE9AC2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305144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6EFF69E-4A82-D32F-06CD-F6C404F3F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267EC7-AD19-6C99-011B-C3423CD69B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E6AD76-87C7-180A-0E7A-8B96F9BCB4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C191A2-C63F-0F4E-B1EA-3E54B8E1B79A}" type="datetimeFigureOut">
              <a:rPr lang="en-IL" smtClean="0"/>
              <a:t>06/11/2023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37B8F1-CE25-2F6A-E29E-AEA3507F8A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2594FA-61B0-C4DC-B01E-860D425F26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205C38-202E-A24F-B03C-33FB00BE9AC2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903188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sv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sv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sv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chat.openai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F1E92E-6F57-7A49-BC45-42F3BD4B6C3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he-IL" dirty="0">
                <a:latin typeface="OS Aran 400 FFC" panose="02000506050000020004" pitchFamily="2" charset="-79"/>
                <a:cs typeface="OS Aran 400 FFC" panose="02000506050000020004" pitchFamily="2" charset="-79"/>
              </a:rPr>
              <a:t>השיחה שלי עם </a:t>
            </a:r>
            <a:r>
              <a:rPr lang="en-US" dirty="0">
                <a:latin typeface="OS Aran 400 FFC" panose="02000506050000020004" pitchFamily="2" charset="-79"/>
                <a:cs typeface="OS Aran 400 FFC" panose="02000506050000020004" pitchFamily="2" charset="-79"/>
              </a:rPr>
              <a:t>CHATGPT</a:t>
            </a:r>
            <a:endParaRPr lang="en-IL" dirty="0">
              <a:latin typeface="OS Aran 400 FFC" panose="02000506050000020004" pitchFamily="2" charset="-79"/>
              <a:cs typeface="OS Aran 400 FFC" panose="02000506050000020004" pitchFamily="2" charset="-79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BDC0A2-D6F0-9236-B3BE-7EA6DEE10D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 algn="ct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he-IL" dirty="0">
                <a:latin typeface="OS Aran 400 FFC" panose="02000506050000020004" pitchFamily="2" charset="-79"/>
                <a:cs typeface="OS Aran 400 FFC" panose="02000506050000020004" pitchFamily="2" charset="-79"/>
              </a:rPr>
              <a:t>תבנית למילוי של שיחה שניהלתם עם </a:t>
            </a:r>
            <a:r>
              <a:rPr lang="en-US" dirty="0">
                <a:latin typeface="OS Aran 400 FFC" panose="02000506050000020004" pitchFamily="2" charset="-79"/>
                <a:cs typeface="OS Aran 400 FFC" panose="02000506050000020004" pitchFamily="2" charset="-79"/>
              </a:rPr>
              <a:t>AI chat </a:t>
            </a:r>
            <a:r>
              <a:rPr lang="he-IL" dirty="0">
                <a:latin typeface="OS Aran 400 FFC" panose="02000506050000020004" pitchFamily="2" charset="-79"/>
                <a:cs typeface="OS Aran 400 FFC" panose="02000506050000020004" pitchFamily="2" charset="-79"/>
              </a:rPr>
              <a:t> כלשהו</a:t>
            </a:r>
          </a:p>
          <a:p>
            <a:pPr marL="0" indent="0" algn="ct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he-IL" dirty="0">
                <a:latin typeface="OS Aran 400 FFC" panose="02000506050000020004" pitchFamily="2" charset="-79"/>
                <a:cs typeface="OS Aran 400 FFC" panose="02000506050000020004" pitchFamily="2" charset="-79"/>
              </a:rPr>
              <a:t>אפשר להתחיל עם </a:t>
            </a:r>
            <a:r>
              <a:rPr lang="he-IL" dirty="0" err="1">
                <a:latin typeface="OS Aran 400 FFC" panose="02000506050000020004" pitchFamily="2" charset="-79"/>
                <a:cs typeface="OS Aran 400 FFC" panose="02000506050000020004" pitchFamily="2" charset="-79"/>
              </a:rPr>
              <a:t>c</a:t>
            </a:r>
            <a:r>
              <a:rPr lang="en-US" dirty="0" err="1">
                <a:latin typeface="OS Aran 400 FFC" panose="02000506050000020004" pitchFamily="2" charset="-79"/>
                <a:cs typeface="OS Aran 400 FFC" panose="02000506050000020004" pitchFamily="2" charset="-79"/>
              </a:rPr>
              <a:t>hatgpt</a:t>
            </a:r>
            <a:r>
              <a:rPr lang="he-IL" dirty="0">
                <a:latin typeface="OS Aran 400 FFC" panose="02000506050000020004" pitchFamily="2" charset="-79"/>
                <a:cs typeface="OS Aran 400 FFC" panose="02000506050000020004" pitchFamily="2" charset="-79"/>
              </a:rPr>
              <a:t> </a:t>
            </a:r>
            <a:endParaRPr lang="en-IL" dirty="0">
              <a:latin typeface="OS Aran 400 FFC" panose="02000506050000020004" pitchFamily="2" charset="-79"/>
              <a:cs typeface="OS Aran 400 FFC" panose="02000506050000020004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193555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0"/>
                <a:lumOff val="100000"/>
              </a:schemeClr>
            </a:gs>
            <a:gs pos="66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8600EE-7BC8-65D2-714E-AE8C26F31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6235" y="1028011"/>
            <a:ext cx="10515600" cy="527504"/>
          </a:xfrm>
        </p:spPr>
        <p:txBody>
          <a:bodyPr>
            <a:normAutofit fontScale="90000"/>
          </a:bodyPr>
          <a:lstStyle/>
          <a:p>
            <a:pPr algn="r" rtl="1"/>
            <a:r>
              <a:rPr lang="he-IL" sz="3200" dirty="0">
                <a:latin typeface="OS Aran 400 FFC" panose="02000506050000020004" pitchFamily="2" charset="-79"/>
                <a:cs typeface="OS Aran 400 FFC" panose="02000506050000020004" pitchFamily="2" charset="-79"/>
              </a:rPr>
              <a:t>השיחה שלכם עם הצ׳אט</a:t>
            </a:r>
            <a:endParaRPr lang="en-IL" sz="3200" dirty="0">
              <a:latin typeface="OS Aran 400 FFC" panose="02000506050000020004" pitchFamily="2" charset="-79"/>
              <a:cs typeface="OS Aran 400 FFC" panose="02000506050000020004" pitchFamily="2" charset="-79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FBF3931-C1B7-5576-02E1-D4EC50A039D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682731"/>
          <a:ext cx="10873635" cy="4622103"/>
        </p:xfrm>
        <a:graphic>
          <a:graphicData uri="http://schemas.openxmlformats.org/drawingml/2006/table">
            <a:tbl>
              <a:tblPr/>
              <a:tblGrid>
                <a:gridCol w="4347575">
                  <a:extLst>
                    <a:ext uri="{9D8B030D-6E8A-4147-A177-3AD203B41FA5}">
                      <a16:colId xmlns:a16="http://schemas.microsoft.com/office/drawing/2014/main" val="468212703"/>
                    </a:ext>
                  </a:extLst>
                </a:gridCol>
                <a:gridCol w="2642992">
                  <a:extLst>
                    <a:ext uri="{9D8B030D-6E8A-4147-A177-3AD203B41FA5}">
                      <a16:colId xmlns:a16="http://schemas.microsoft.com/office/drawing/2014/main" val="3668604993"/>
                    </a:ext>
                  </a:extLst>
                </a:gridCol>
                <a:gridCol w="3883068">
                  <a:extLst>
                    <a:ext uri="{9D8B030D-6E8A-4147-A177-3AD203B41FA5}">
                      <a16:colId xmlns:a16="http://schemas.microsoft.com/office/drawing/2014/main" val="1663887240"/>
                    </a:ext>
                  </a:extLst>
                </a:gridCol>
              </a:tblGrid>
              <a:tr h="942817">
                <a:tc>
                  <a:txBody>
                    <a:bodyPr/>
                    <a:lstStyle/>
                    <a:p>
                      <a:pPr marL="0" marR="0" lvl="0" indent="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ssistant" pitchFamily="2" charset="-79"/>
                          <a:ea typeface="+mn-ea"/>
                          <a:cs typeface="Assistant" pitchFamily="2" charset="-79"/>
                        </a:rPr>
                        <a:t>נתון חדש שלמדתי מהתשובה שהצ׳אט נתן: </a:t>
                      </a:r>
                      <a:br>
                        <a:rPr kumimoji="0" lang="he-I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ssistant" pitchFamily="2" charset="-79"/>
                          <a:ea typeface="+mn-ea"/>
                          <a:cs typeface="Assistant" pitchFamily="2" charset="-79"/>
                        </a:rPr>
                      </a:br>
                      <a:r>
                        <a:rPr kumimoji="0" lang="he-IL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ssistant" pitchFamily="2" charset="-79"/>
                          <a:ea typeface="+mn-ea"/>
                          <a:cs typeface="Assistant" pitchFamily="2" charset="-79"/>
                        </a:rPr>
                        <a:t>(פה כותבים מידע חדש שלמדתם בעקבות השאלה שלכם)</a:t>
                      </a:r>
                      <a:endParaRPr kumimoji="0" lang="he-IL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הפרומפט</a:t>
                      </a:r>
                      <a:br>
                        <a:rPr lang="he-I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</a:br>
                      <a:r>
                        <a:rPr lang="he-I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(</a:t>
                      </a:r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מה כתבתי ב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chat</a:t>
                      </a:r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)</a:t>
                      </a:r>
                      <a:endParaRPr lang="en-US" sz="1600" b="0" dirty="0">
                        <a:effectLst/>
                      </a:endParaRPr>
                    </a:p>
                  </a:txBody>
                  <a:tcPr marL="68580" marR="6858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מה הכוונה שלי?</a:t>
                      </a:r>
                      <a:br>
                        <a:rPr lang="he-I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</a:br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(תארו בשפה שלכם, מה אתם מנסים ללמוד/להשיג)</a:t>
                      </a:r>
                      <a:endParaRPr lang="he-IL" sz="1600" b="0" dirty="0">
                        <a:effectLst/>
                      </a:endParaRPr>
                    </a:p>
                  </a:txBody>
                  <a:tcPr marL="68580" marR="6858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6150742"/>
                  </a:ext>
                </a:extLst>
              </a:tr>
              <a:tr h="3679286">
                <a:tc>
                  <a:txBody>
                    <a:bodyPr/>
                    <a:lstStyle/>
                    <a:p>
                      <a:pPr marL="46355" algn="r" rtl="1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e-IL" sz="1800" dirty="0">
                        <a:effectLst/>
                      </a:endParaRPr>
                    </a:p>
                  </a:txBody>
                  <a:tcPr marL="68580" marR="6858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6355" algn="r" rtl="1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e-IL" sz="1800" dirty="0">
                        <a:effectLst/>
                      </a:endParaRPr>
                    </a:p>
                  </a:txBody>
                  <a:tcPr marL="68580" marR="6858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e-IL" sz="1800" dirty="0">
                        <a:effectLst/>
                      </a:endParaRPr>
                    </a:p>
                  </a:txBody>
                  <a:tcPr marL="68580" marR="6858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6222102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C50FB583-578D-018A-AFFF-CFE78A8B1E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-5388615" y="-335071"/>
            <a:ext cx="23751287" cy="1379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algn="r" defTabSz="914400" rtl="1" eaLnBrk="1" latinLnBrk="0" hangingPunct="1"/>
            <a:endParaRPr lang="en-IL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57FB8BE-7E86-597E-1BF9-230C9F4DCC47}"/>
              </a:ext>
            </a:extLst>
          </p:cNvPr>
          <p:cNvSpPr txBox="1"/>
          <p:nvPr/>
        </p:nvSpPr>
        <p:spPr>
          <a:xfrm>
            <a:off x="-48322" y="6304834"/>
            <a:ext cx="1773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dirty="0">
                <a:latin typeface="OS Aran 400 FFC" panose="02000506050000020004" pitchFamily="2" charset="-79"/>
                <a:cs typeface="OS Aran 400 FFC" panose="02000506050000020004" pitchFamily="2" charset="-79"/>
              </a:rPr>
              <a:t>ממשיכים הלאה...</a:t>
            </a:r>
            <a:endParaRPr lang="en-IL" dirty="0">
              <a:latin typeface="OS Aran 400 FFC" panose="02000506050000020004" pitchFamily="2" charset="-79"/>
              <a:cs typeface="OS Aran 400 FFC" panose="02000506050000020004" pitchFamily="2" charset="-79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9D0CE7F-1C79-D87D-CDDA-76343310B76B}"/>
              </a:ext>
            </a:extLst>
          </p:cNvPr>
          <p:cNvSpPr txBox="1"/>
          <p:nvPr/>
        </p:nvSpPr>
        <p:spPr>
          <a:xfrm>
            <a:off x="1550019" y="517157"/>
            <a:ext cx="702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dirty="0">
                <a:latin typeface="OS Aran 400 FFC" panose="02000506050000020004" pitchFamily="2" charset="-79"/>
                <a:cs typeface="OS Aran 400 FFC" panose="02000506050000020004" pitchFamily="2" charset="-79"/>
              </a:rPr>
              <a:t>נתון</a:t>
            </a:r>
            <a:endParaRPr lang="en-IL" dirty="0">
              <a:latin typeface="OS Aran 400 FFC" panose="02000506050000020004" pitchFamily="2" charset="-79"/>
              <a:cs typeface="OS Aran 400 FFC" panose="02000506050000020004" pitchFamily="2" charset="-79"/>
            </a:endParaRPr>
          </a:p>
        </p:txBody>
      </p:sp>
      <p:pic>
        <p:nvPicPr>
          <p:cNvPr id="6" name="Graphic 5" descr="Badge 3 with solid fill">
            <a:extLst>
              <a:ext uri="{FF2B5EF4-FFF2-40B4-BE49-F238E27FC236}">
                <a16:creationId xmlns:a16="http://schemas.microsoft.com/office/drawing/2014/main" id="{14843490-028B-57BA-7653-2B380EB2E7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6882" y="31492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24187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0"/>
                <a:lumOff val="100000"/>
              </a:schemeClr>
            </a:gs>
            <a:gs pos="66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8600EE-7BC8-65D2-714E-AE8C26F31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6235" y="1028011"/>
            <a:ext cx="10515600" cy="527504"/>
          </a:xfrm>
        </p:spPr>
        <p:txBody>
          <a:bodyPr>
            <a:normAutofit fontScale="90000"/>
          </a:bodyPr>
          <a:lstStyle/>
          <a:p>
            <a:pPr algn="r" rtl="1"/>
            <a:r>
              <a:rPr lang="he-IL" sz="3200" dirty="0">
                <a:latin typeface="OS Aran 400 FFC" panose="02000506050000020004" pitchFamily="2" charset="-79"/>
                <a:cs typeface="OS Aran 400 FFC" panose="02000506050000020004" pitchFamily="2" charset="-79"/>
              </a:rPr>
              <a:t>השיחה שלכם עם הצ׳אט</a:t>
            </a:r>
            <a:endParaRPr lang="en-IL" sz="3200" dirty="0">
              <a:latin typeface="OS Aran 400 FFC" panose="02000506050000020004" pitchFamily="2" charset="-79"/>
              <a:cs typeface="OS Aran 400 FFC" panose="02000506050000020004" pitchFamily="2" charset="-79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FBF3931-C1B7-5576-02E1-D4EC50A039D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682731"/>
          <a:ext cx="10873635" cy="4622103"/>
        </p:xfrm>
        <a:graphic>
          <a:graphicData uri="http://schemas.openxmlformats.org/drawingml/2006/table">
            <a:tbl>
              <a:tblPr/>
              <a:tblGrid>
                <a:gridCol w="4347575">
                  <a:extLst>
                    <a:ext uri="{9D8B030D-6E8A-4147-A177-3AD203B41FA5}">
                      <a16:colId xmlns:a16="http://schemas.microsoft.com/office/drawing/2014/main" val="468212703"/>
                    </a:ext>
                  </a:extLst>
                </a:gridCol>
                <a:gridCol w="2642992">
                  <a:extLst>
                    <a:ext uri="{9D8B030D-6E8A-4147-A177-3AD203B41FA5}">
                      <a16:colId xmlns:a16="http://schemas.microsoft.com/office/drawing/2014/main" val="3668604993"/>
                    </a:ext>
                  </a:extLst>
                </a:gridCol>
                <a:gridCol w="3883068">
                  <a:extLst>
                    <a:ext uri="{9D8B030D-6E8A-4147-A177-3AD203B41FA5}">
                      <a16:colId xmlns:a16="http://schemas.microsoft.com/office/drawing/2014/main" val="1663887240"/>
                    </a:ext>
                  </a:extLst>
                </a:gridCol>
              </a:tblGrid>
              <a:tr h="942817">
                <a:tc>
                  <a:txBody>
                    <a:bodyPr/>
                    <a:lstStyle/>
                    <a:p>
                      <a:pPr marL="0" marR="0" lvl="0" indent="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ssistant" pitchFamily="2" charset="-79"/>
                          <a:ea typeface="+mn-ea"/>
                          <a:cs typeface="Assistant" pitchFamily="2" charset="-79"/>
                        </a:rPr>
                        <a:t>נתון חדש שלמדתי מהתשובה שהצ׳אט נתן: </a:t>
                      </a:r>
                      <a:br>
                        <a:rPr kumimoji="0" lang="he-I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ssistant" pitchFamily="2" charset="-79"/>
                          <a:ea typeface="+mn-ea"/>
                          <a:cs typeface="Assistant" pitchFamily="2" charset="-79"/>
                        </a:rPr>
                      </a:br>
                      <a:r>
                        <a:rPr kumimoji="0" lang="he-IL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ssistant" pitchFamily="2" charset="-79"/>
                          <a:ea typeface="+mn-ea"/>
                          <a:cs typeface="Assistant" pitchFamily="2" charset="-79"/>
                        </a:rPr>
                        <a:t>(פה כותבים מידע חדש שלמדתם בעקבות השאלה שלכם)</a:t>
                      </a:r>
                      <a:endParaRPr kumimoji="0" lang="he-IL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הפרומפט</a:t>
                      </a:r>
                      <a:br>
                        <a:rPr lang="he-I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</a:br>
                      <a:r>
                        <a:rPr lang="he-I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(</a:t>
                      </a:r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מה כתבתי ב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chat</a:t>
                      </a:r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)</a:t>
                      </a:r>
                      <a:endParaRPr lang="en-US" sz="1600" b="0" dirty="0">
                        <a:effectLst/>
                      </a:endParaRPr>
                    </a:p>
                  </a:txBody>
                  <a:tcPr marL="68580" marR="6858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מה הכוונה שלי?</a:t>
                      </a:r>
                      <a:br>
                        <a:rPr lang="he-I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</a:br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(תארו בשפה שלכם, מה אתם מנסים ללמוד/להשיג)</a:t>
                      </a:r>
                      <a:endParaRPr lang="he-IL" sz="1600" b="0" dirty="0">
                        <a:effectLst/>
                      </a:endParaRPr>
                    </a:p>
                  </a:txBody>
                  <a:tcPr marL="68580" marR="6858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6150742"/>
                  </a:ext>
                </a:extLst>
              </a:tr>
              <a:tr h="3679286">
                <a:tc>
                  <a:txBody>
                    <a:bodyPr/>
                    <a:lstStyle/>
                    <a:p>
                      <a:pPr marL="46355" algn="r" rtl="1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e-IL" sz="1800" dirty="0">
                        <a:effectLst/>
                      </a:endParaRPr>
                    </a:p>
                  </a:txBody>
                  <a:tcPr marL="68580" marR="6858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6355" algn="r" rtl="1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e-IL" sz="1800" dirty="0">
                        <a:effectLst/>
                      </a:endParaRPr>
                    </a:p>
                  </a:txBody>
                  <a:tcPr marL="68580" marR="6858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e-IL" sz="1800" dirty="0">
                        <a:effectLst/>
                      </a:endParaRPr>
                    </a:p>
                  </a:txBody>
                  <a:tcPr marL="68580" marR="6858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6222102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C50FB583-578D-018A-AFFF-CFE78A8B1E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-5388615" y="-335071"/>
            <a:ext cx="23751287" cy="1379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algn="r" defTabSz="914400" rtl="1" eaLnBrk="1" latinLnBrk="0" hangingPunct="1"/>
            <a:endParaRPr lang="en-IL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57FB8BE-7E86-597E-1BF9-230C9F4DCC47}"/>
              </a:ext>
            </a:extLst>
          </p:cNvPr>
          <p:cNvSpPr txBox="1"/>
          <p:nvPr/>
        </p:nvSpPr>
        <p:spPr>
          <a:xfrm>
            <a:off x="-48322" y="6304834"/>
            <a:ext cx="1773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dirty="0">
                <a:latin typeface="OS Aran 400 FFC" panose="02000506050000020004" pitchFamily="2" charset="-79"/>
                <a:cs typeface="OS Aran 400 FFC" panose="02000506050000020004" pitchFamily="2" charset="-79"/>
              </a:rPr>
              <a:t>ממשיכים הלאה...</a:t>
            </a:r>
            <a:endParaRPr lang="en-IL" dirty="0">
              <a:latin typeface="OS Aran 400 FFC" panose="02000506050000020004" pitchFamily="2" charset="-79"/>
              <a:cs typeface="OS Aran 400 FFC" panose="02000506050000020004" pitchFamily="2" charset="-79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9D0CE7F-1C79-D87D-CDDA-76343310B76B}"/>
              </a:ext>
            </a:extLst>
          </p:cNvPr>
          <p:cNvSpPr txBox="1"/>
          <p:nvPr/>
        </p:nvSpPr>
        <p:spPr>
          <a:xfrm>
            <a:off x="1550019" y="517157"/>
            <a:ext cx="702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dirty="0">
                <a:latin typeface="OS Aran 400 FFC" panose="02000506050000020004" pitchFamily="2" charset="-79"/>
                <a:cs typeface="OS Aran 400 FFC" panose="02000506050000020004" pitchFamily="2" charset="-79"/>
              </a:rPr>
              <a:t>נתון</a:t>
            </a:r>
            <a:endParaRPr lang="en-IL" dirty="0">
              <a:latin typeface="OS Aran 400 FFC" panose="02000506050000020004" pitchFamily="2" charset="-79"/>
              <a:cs typeface="OS Aran 400 FFC" panose="02000506050000020004" pitchFamily="2" charset="-79"/>
            </a:endParaRPr>
          </a:p>
        </p:txBody>
      </p:sp>
      <p:pic>
        <p:nvPicPr>
          <p:cNvPr id="6" name="Graphic 5" descr="Badge 4 with solid fill">
            <a:extLst>
              <a:ext uri="{FF2B5EF4-FFF2-40B4-BE49-F238E27FC236}">
                <a16:creationId xmlns:a16="http://schemas.microsoft.com/office/drawing/2014/main" id="{2AA354AE-FE18-48D0-87F4-A19E15B19F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6882" y="36858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39868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0"/>
                <a:lumOff val="100000"/>
              </a:schemeClr>
            </a:gs>
            <a:gs pos="66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8600EE-7BC8-65D2-714E-AE8C26F31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6235" y="1028011"/>
            <a:ext cx="10515600" cy="527504"/>
          </a:xfrm>
        </p:spPr>
        <p:txBody>
          <a:bodyPr>
            <a:normAutofit fontScale="90000"/>
          </a:bodyPr>
          <a:lstStyle/>
          <a:p>
            <a:pPr algn="r" rtl="1"/>
            <a:r>
              <a:rPr lang="he-IL" sz="3200" dirty="0">
                <a:latin typeface="OS Aran 400 FFC" panose="02000506050000020004" pitchFamily="2" charset="-79"/>
                <a:cs typeface="OS Aran 400 FFC" panose="02000506050000020004" pitchFamily="2" charset="-79"/>
              </a:rPr>
              <a:t>השיחה שלכם עם הצ׳אט</a:t>
            </a:r>
            <a:endParaRPr lang="en-IL" sz="3200" dirty="0">
              <a:latin typeface="OS Aran 400 FFC" panose="02000506050000020004" pitchFamily="2" charset="-79"/>
              <a:cs typeface="OS Aran 400 FFC" panose="02000506050000020004" pitchFamily="2" charset="-79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FBF3931-C1B7-5576-02E1-D4EC50A039D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682731"/>
          <a:ext cx="10873635" cy="4622103"/>
        </p:xfrm>
        <a:graphic>
          <a:graphicData uri="http://schemas.openxmlformats.org/drawingml/2006/table">
            <a:tbl>
              <a:tblPr/>
              <a:tblGrid>
                <a:gridCol w="4347575">
                  <a:extLst>
                    <a:ext uri="{9D8B030D-6E8A-4147-A177-3AD203B41FA5}">
                      <a16:colId xmlns:a16="http://schemas.microsoft.com/office/drawing/2014/main" val="468212703"/>
                    </a:ext>
                  </a:extLst>
                </a:gridCol>
                <a:gridCol w="2642992">
                  <a:extLst>
                    <a:ext uri="{9D8B030D-6E8A-4147-A177-3AD203B41FA5}">
                      <a16:colId xmlns:a16="http://schemas.microsoft.com/office/drawing/2014/main" val="3668604993"/>
                    </a:ext>
                  </a:extLst>
                </a:gridCol>
                <a:gridCol w="3883068">
                  <a:extLst>
                    <a:ext uri="{9D8B030D-6E8A-4147-A177-3AD203B41FA5}">
                      <a16:colId xmlns:a16="http://schemas.microsoft.com/office/drawing/2014/main" val="1663887240"/>
                    </a:ext>
                  </a:extLst>
                </a:gridCol>
              </a:tblGrid>
              <a:tr h="942817">
                <a:tc>
                  <a:txBody>
                    <a:bodyPr/>
                    <a:lstStyle/>
                    <a:p>
                      <a:pPr marL="0" marR="0" lvl="0" indent="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ssistant" pitchFamily="2" charset="-79"/>
                          <a:ea typeface="+mn-ea"/>
                          <a:cs typeface="Assistant" pitchFamily="2" charset="-79"/>
                        </a:rPr>
                        <a:t>נתון חדש שלמדתי מהתשובה שהצ׳אט נתן: </a:t>
                      </a:r>
                      <a:br>
                        <a:rPr kumimoji="0" lang="he-I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ssistant" pitchFamily="2" charset="-79"/>
                          <a:ea typeface="+mn-ea"/>
                          <a:cs typeface="Assistant" pitchFamily="2" charset="-79"/>
                        </a:rPr>
                      </a:br>
                      <a:r>
                        <a:rPr kumimoji="0" lang="he-IL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ssistant" pitchFamily="2" charset="-79"/>
                          <a:ea typeface="+mn-ea"/>
                          <a:cs typeface="Assistant" pitchFamily="2" charset="-79"/>
                        </a:rPr>
                        <a:t>(פה כותבים מידע חדש שלמדתם בעקבות השאלה שלכם)</a:t>
                      </a:r>
                      <a:endParaRPr kumimoji="0" lang="he-IL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הפרומפט</a:t>
                      </a:r>
                      <a:br>
                        <a:rPr lang="he-I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</a:br>
                      <a:r>
                        <a:rPr lang="he-I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(</a:t>
                      </a:r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מה כתבתי ב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chat</a:t>
                      </a:r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)</a:t>
                      </a:r>
                      <a:endParaRPr lang="en-US" sz="1600" b="0" dirty="0">
                        <a:effectLst/>
                      </a:endParaRPr>
                    </a:p>
                  </a:txBody>
                  <a:tcPr marL="68580" marR="6858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מה הכוונה שלי?</a:t>
                      </a:r>
                      <a:br>
                        <a:rPr lang="he-I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</a:br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(תארו בשפה שלכם, מה אתם מנסים ללמוד/להשיג)</a:t>
                      </a:r>
                      <a:endParaRPr lang="he-IL" sz="1600" b="0" dirty="0">
                        <a:effectLst/>
                      </a:endParaRPr>
                    </a:p>
                  </a:txBody>
                  <a:tcPr marL="68580" marR="6858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6150742"/>
                  </a:ext>
                </a:extLst>
              </a:tr>
              <a:tr h="3679286">
                <a:tc>
                  <a:txBody>
                    <a:bodyPr/>
                    <a:lstStyle/>
                    <a:p>
                      <a:pPr marL="46355" algn="r" rtl="1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e-IL" sz="1800" dirty="0">
                        <a:effectLst/>
                      </a:endParaRPr>
                    </a:p>
                  </a:txBody>
                  <a:tcPr marL="68580" marR="6858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6355" algn="r" rtl="1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e-IL" sz="1800" dirty="0">
                        <a:effectLst/>
                      </a:endParaRPr>
                    </a:p>
                  </a:txBody>
                  <a:tcPr marL="68580" marR="6858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e-IL" sz="1800" dirty="0">
                        <a:effectLst/>
                      </a:endParaRPr>
                    </a:p>
                  </a:txBody>
                  <a:tcPr marL="68580" marR="6858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6222102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C50FB583-578D-018A-AFFF-CFE78A8B1E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-5388615" y="-335071"/>
            <a:ext cx="23751287" cy="1379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algn="r" defTabSz="914400" rtl="1" eaLnBrk="1" latinLnBrk="0" hangingPunct="1"/>
            <a:endParaRPr lang="en-IL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57FB8BE-7E86-597E-1BF9-230C9F4DCC47}"/>
              </a:ext>
            </a:extLst>
          </p:cNvPr>
          <p:cNvSpPr txBox="1"/>
          <p:nvPr/>
        </p:nvSpPr>
        <p:spPr>
          <a:xfrm>
            <a:off x="-48322" y="6304834"/>
            <a:ext cx="1773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dirty="0">
                <a:latin typeface="OS Aran 400 FFC" panose="02000506050000020004" pitchFamily="2" charset="-79"/>
                <a:cs typeface="OS Aran 400 FFC" panose="02000506050000020004" pitchFamily="2" charset="-79"/>
              </a:rPr>
              <a:t>ממשיכים הלאה...</a:t>
            </a:r>
            <a:endParaRPr lang="en-IL" dirty="0">
              <a:latin typeface="OS Aran 400 FFC" panose="02000506050000020004" pitchFamily="2" charset="-79"/>
              <a:cs typeface="OS Aran 400 FFC" panose="02000506050000020004" pitchFamily="2" charset="-79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9D0CE7F-1C79-D87D-CDDA-76343310B76B}"/>
              </a:ext>
            </a:extLst>
          </p:cNvPr>
          <p:cNvSpPr txBox="1"/>
          <p:nvPr/>
        </p:nvSpPr>
        <p:spPr>
          <a:xfrm>
            <a:off x="1550019" y="517157"/>
            <a:ext cx="702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dirty="0">
                <a:latin typeface="OS Aran 400 FFC" panose="02000506050000020004" pitchFamily="2" charset="-79"/>
                <a:cs typeface="OS Aran 400 FFC" panose="02000506050000020004" pitchFamily="2" charset="-79"/>
              </a:rPr>
              <a:t>נתון</a:t>
            </a:r>
            <a:endParaRPr lang="en-IL" dirty="0">
              <a:latin typeface="OS Aran 400 FFC" panose="02000506050000020004" pitchFamily="2" charset="-79"/>
              <a:cs typeface="OS Aran 400 FFC" panose="02000506050000020004" pitchFamily="2" charset="-79"/>
            </a:endParaRPr>
          </a:p>
        </p:txBody>
      </p:sp>
      <p:pic>
        <p:nvPicPr>
          <p:cNvPr id="6" name="Graphic 5" descr="Badge 5 with solid fill">
            <a:extLst>
              <a:ext uri="{FF2B5EF4-FFF2-40B4-BE49-F238E27FC236}">
                <a16:creationId xmlns:a16="http://schemas.microsoft.com/office/drawing/2014/main" id="{13532031-F01E-DF8D-959E-E3006BD4A7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8200" y="354795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26696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0"/>
                <a:lumOff val="100000"/>
              </a:schemeClr>
            </a:gs>
            <a:gs pos="66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8600EE-7BC8-65D2-714E-AE8C26F31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6235" y="1028011"/>
            <a:ext cx="10515600" cy="527504"/>
          </a:xfrm>
        </p:spPr>
        <p:txBody>
          <a:bodyPr>
            <a:normAutofit fontScale="90000"/>
          </a:bodyPr>
          <a:lstStyle/>
          <a:p>
            <a:pPr algn="r" rtl="1"/>
            <a:r>
              <a:rPr lang="he-IL" sz="3200" dirty="0">
                <a:latin typeface="OS Aran 400 FFC" panose="02000506050000020004" pitchFamily="2" charset="-79"/>
                <a:cs typeface="OS Aran 400 FFC" panose="02000506050000020004" pitchFamily="2" charset="-79"/>
              </a:rPr>
              <a:t>השיחה שלכם עם הצ׳אט</a:t>
            </a:r>
            <a:endParaRPr lang="en-IL" sz="3200" dirty="0">
              <a:latin typeface="OS Aran 400 FFC" panose="02000506050000020004" pitchFamily="2" charset="-79"/>
              <a:cs typeface="OS Aran 400 FFC" panose="02000506050000020004" pitchFamily="2" charset="-79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FBF3931-C1B7-5576-02E1-D4EC50A039D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682731"/>
          <a:ext cx="10873635" cy="4622103"/>
        </p:xfrm>
        <a:graphic>
          <a:graphicData uri="http://schemas.openxmlformats.org/drawingml/2006/table">
            <a:tbl>
              <a:tblPr/>
              <a:tblGrid>
                <a:gridCol w="4347575">
                  <a:extLst>
                    <a:ext uri="{9D8B030D-6E8A-4147-A177-3AD203B41FA5}">
                      <a16:colId xmlns:a16="http://schemas.microsoft.com/office/drawing/2014/main" val="468212703"/>
                    </a:ext>
                  </a:extLst>
                </a:gridCol>
                <a:gridCol w="2642992">
                  <a:extLst>
                    <a:ext uri="{9D8B030D-6E8A-4147-A177-3AD203B41FA5}">
                      <a16:colId xmlns:a16="http://schemas.microsoft.com/office/drawing/2014/main" val="3668604993"/>
                    </a:ext>
                  </a:extLst>
                </a:gridCol>
                <a:gridCol w="3883068">
                  <a:extLst>
                    <a:ext uri="{9D8B030D-6E8A-4147-A177-3AD203B41FA5}">
                      <a16:colId xmlns:a16="http://schemas.microsoft.com/office/drawing/2014/main" val="1663887240"/>
                    </a:ext>
                  </a:extLst>
                </a:gridCol>
              </a:tblGrid>
              <a:tr h="942817">
                <a:tc>
                  <a:txBody>
                    <a:bodyPr/>
                    <a:lstStyle/>
                    <a:p>
                      <a:pPr marL="0" marR="0" lvl="0" indent="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ssistant" pitchFamily="2" charset="-79"/>
                          <a:ea typeface="+mn-ea"/>
                          <a:cs typeface="Assistant" pitchFamily="2" charset="-79"/>
                        </a:rPr>
                        <a:t>נתון חדש שלמדתי מהתשובה שהצ׳אט נתן: </a:t>
                      </a:r>
                      <a:br>
                        <a:rPr kumimoji="0" lang="he-I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ssistant" pitchFamily="2" charset="-79"/>
                          <a:ea typeface="+mn-ea"/>
                          <a:cs typeface="Assistant" pitchFamily="2" charset="-79"/>
                        </a:rPr>
                      </a:br>
                      <a:r>
                        <a:rPr kumimoji="0" lang="he-IL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ssistant" pitchFamily="2" charset="-79"/>
                          <a:ea typeface="+mn-ea"/>
                          <a:cs typeface="Assistant" pitchFamily="2" charset="-79"/>
                        </a:rPr>
                        <a:t>(פה כותבים מידע חדש שלמדתם בעקבות השאלה שלכם)</a:t>
                      </a:r>
                      <a:endParaRPr kumimoji="0" lang="he-IL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הפרומפט</a:t>
                      </a:r>
                      <a:br>
                        <a:rPr lang="he-I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</a:br>
                      <a:r>
                        <a:rPr lang="he-I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(</a:t>
                      </a:r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מה כתבתי ב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chat</a:t>
                      </a:r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)</a:t>
                      </a:r>
                      <a:endParaRPr lang="en-US" sz="1600" b="0" dirty="0">
                        <a:effectLst/>
                      </a:endParaRPr>
                    </a:p>
                  </a:txBody>
                  <a:tcPr marL="68580" marR="6858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מה הכוונה שלי?</a:t>
                      </a:r>
                      <a:br>
                        <a:rPr lang="he-I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</a:br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(תארו בשפה שלכם, מה אתם מנסים ללמוד/להשיג)</a:t>
                      </a:r>
                      <a:endParaRPr lang="he-IL" sz="1600" b="0" dirty="0">
                        <a:effectLst/>
                      </a:endParaRPr>
                    </a:p>
                  </a:txBody>
                  <a:tcPr marL="68580" marR="6858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6150742"/>
                  </a:ext>
                </a:extLst>
              </a:tr>
              <a:tr h="3679286">
                <a:tc>
                  <a:txBody>
                    <a:bodyPr/>
                    <a:lstStyle/>
                    <a:p>
                      <a:pPr marL="46355" algn="r" rtl="1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e-IL" sz="1800" dirty="0">
                        <a:effectLst/>
                      </a:endParaRPr>
                    </a:p>
                  </a:txBody>
                  <a:tcPr marL="68580" marR="6858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6355" algn="r" rtl="1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e-IL" sz="1800" dirty="0">
                        <a:effectLst/>
                      </a:endParaRPr>
                    </a:p>
                  </a:txBody>
                  <a:tcPr marL="68580" marR="6858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e-IL" sz="1800" dirty="0">
                        <a:effectLst/>
                      </a:endParaRPr>
                    </a:p>
                  </a:txBody>
                  <a:tcPr marL="68580" marR="6858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6222102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C50FB583-578D-018A-AFFF-CFE78A8B1E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-5388615" y="-335071"/>
            <a:ext cx="23751287" cy="1379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algn="r" defTabSz="914400" rtl="1" eaLnBrk="1" latinLnBrk="0" hangingPunct="1"/>
            <a:endParaRPr lang="en-IL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57FB8BE-7E86-597E-1BF9-230C9F4DCC47}"/>
              </a:ext>
            </a:extLst>
          </p:cNvPr>
          <p:cNvSpPr txBox="1"/>
          <p:nvPr/>
        </p:nvSpPr>
        <p:spPr>
          <a:xfrm>
            <a:off x="-48322" y="6304834"/>
            <a:ext cx="1773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dirty="0">
                <a:latin typeface="OS Aran 400 FFC" panose="02000506050000020004" pitchFamily="2" charset="-79"/>
                <a:cs typeface="OS Aran 400 FFC" panose="02000506050000020004" pitchFamily="2" charset="-79"/>
              </a:rPr>
              <a:t>ממשיכים הלאה...</a:t>
            </a:r>
            <a:endParaRPr lang="en-IL" dirty="0">
              <a:latin typeface="OS Aran 400 FFC" panose="02000506050000020004" pitchFamily="2" charset="-79"/>
              <a:cs typeface="OS Aran 400 FFC" panose="02000506050000020004" pitchFamily="2" charset="-79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9D0CE7F-1C79-D87D-CDDA-76343310B76B}"/>
              </a:ext>
            </a:extLst>
          </p:cNvPr>
          <p:cNvSpPr txBox="1"/>
          <p:nvPr/>
        </p:nvSpPr>
        <p:spPr>
          <a:xfrm>
            <a:off x="1550019" y="517157"/>
            <a:ext cx="702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dirty="0">
                <a:latin typeface="OS Aran 400 FFC" panose="02000506050000020004" pitchFamily="2" charset="-79"/>
                <a:cs typeface="OS Aran 400 FFC" panose="02000506050000020004" pitchFamily="2" charset="-79"/>
              </a:rPr>
              <a:t>נתון</a:t>
            </a:r>
            <a:endParaRPr lang="en-IL" dirty="0">
              <a:latin typeface="OS Aran 400 FFC" panose="02000506050000020004" pitchFamily="2" charset="-79"/>
              <a:cs typeface="OS Aran 400 FFC" panose="02000506050000020004" pitchFamily="2" charset="-79"/>
            </a:endParaRPr>
          </a:p>
        </p:txBody>
      </p:sp>
      <p:pic>
        <p:nvPicPr>
          <p:cNvPr id="6" name="Graphic 5" descr="Badge 6 with solid fill">
            <a:extLst>
              <a:ext uri="{FF2B5EF4-FFF2-40B4-BE49-F238E27FC236}">
                <a16:creationId xmlns:a16="http://schemas.microsoft.com/office/drawing/2014/main" id="{041A61E1-1961-E194-77D6-598135C7BE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8200" y="31492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76055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0"/>
                <a:lumOff val="100000"/>
              </a:schemeClr>
            </a:gs>
            <a:gs pos="66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8600EE-7BC8-65D2-714E-AE8C26F31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6235" y="1028011"/>
            <a:ext cx="10515600" cy="527504"/>
          </a:xfrm>
        </p:spPr>
        <p:txBody>
          <a:bodyPr>
            <a:normAutofit fontScale="90000"/>
          </a:bodyPr>
          <a:lstStyle/>
          <a:p>
            <a:pPr algn="r" rtl="1"/>
            <a:r>
              <a:rPr lang="he-IL" sz="3200" dirty="0">
                <a:latin typeface="OS Aran 400 FFC" panose="02000506050000020004" pitchFamily="2" charset="-79"/>
                <a:cs typeface="OS Aran 400 FFC" panose="02000506050000020004" pitchFamily="2" charset="-79"/>
              </a:rPr>
              <a:t>השיחה שלכם עם הצ׳אט</a:t>
            </a:r>
            <a:endParaRPr lang="en-IL" sz="3200" dirty="0">
              <a:latin typeface="OS Aran 400 FFC" panose="02000506050000020004" pitchFamily="2" charset="-79"/>
              <a:cs typeface="OS Aran 400 FFC" panose="02000506050000020004" pitchFamily="2" charset="-79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FBF3931-C1B7-5576-02E1-D4EC50A039D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682731"/>
          <a:ext cx="10873635" cy="4622103"/>
        </p:xfrm>
        <a:graphic>
          <a:graphicData uri="http://schemas.openxmlformats.org/drawingml/2006/table">
            <a:tbl>
              <a:tblPr/>
              <a:tblGrid>
                <a:gridCol w="4347575">
                  <a:extLst>
                    <a:ext uri="{9D8B030D-6E8A-4147-A177-3AD203B41FA5}">
                      <a16:colId xmlns:a16="http://schemas.microsoft.com/office/drawing/2014/main" val="468212703"/>
                    </a:ext>
                  </a:extLst>
                </a:gridCol>
                <a:gridCol w="2642992">
                  <a:extLst>
                    <a:ext uri="{9D8B030D-6E8A-4147-A177-3AD203B41FA5}">
                      <a16:colId xmlns:a16="http://schemas.microsoft.com/office/drawing/2014/main" val="3668604993"/>
                    </a:ext>
                  </a:extLst>
                </a:gridCol>
                <a:gridCol w="3883068">
                  <a:extLst>
                    <a:ext uri="{9D8B030D-6E8A-4147-A177-3AD203B41FA5}">
                      <a16:colId xmlns:a16="http://schemas.microsoft.com/office/drawing/2014/main" val="1663887240"/>
                    </a:ext>
                  </a:extLst>
                </a:gridCol>
              </a:tblGrid>
              <a:tr h="942817">
                <a:tc>
                  <a:txBody>
                    <a:bodyPr/>
                    <a:lstStyle/>
                    <a:p>
                      <a:pPr marL="0" marR="0" lvl="0" indent="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ssistant" pitchFamily="2" charset="-79"/>
                          <a:ea typeface="+mn-ea"/>
                          <a:cs typeface="Assistant" pitchFamily="2" charset="-79"/>
                        </a:rPr>
                        <a:t>נתון חדש שלמדתי מהתשובה שהצ׳אט נתן: </a:t>
                      </a:r>
                      <a:br>
                        <a:rPr kumimoji="0" lang="he-I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ssistant" pitchFamily="2" charset="-79"/>
                          <a:ea typeface="+mn-ea"/>
                          <a:cs typeface="Assistant" pitchFamily="2" charset="-79"/>
                        </a:rPr>
                      </a:br>
                      <a:r>
                        <a:rPr kumimoji="0" lang="he-IL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ssistant" pitchFamily="2" charset="-79"/>
                          <a:ea typeface="+mn-ea"/>
                          <a:cs typeface="Assistant" pitchFamily="2" charset="-79"/>
                        </a:rPr>
                        <a:t>(פה כותבים מידע חדש שלמדתם בעקבות השאלה שלכם)</a:t>
                      </a:r>
                      <a:endParaRPr kumimoji="0" lang="he-IL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הפרומפט</a:t>
                      </a:r>
                      <a:br>
                        <a:rPr lang="he-I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</a:br>
                      <a:r>
                        <a:rPr lang="he-I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(</a:t>
                      </a:r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מה כתבתי ב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chat</a:t>
                      </a:r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)</a:t>
                      </a:r>
                      <a:endParaRPr lang="en-US" sz="1600" b="0" dirty="0">
                        <a:effectLst/>
                      </a:endParaRPr>
                    </a:p>
                  </a:txBody>
                  <a:tcPr marL="68580" marR="6858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מה הכוונה שלי?</a:t>
                      </a:r>
                      <a:br>
                        <a:rPr lang="he-I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</a:br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(תארו בשפה שלכם, מה אתם מנסים ללמוד/להשיג)</a:t>
                      </a:r>
                      <a:endParaRPr lang="he-IL" sz="1600" b="0" dirty="0">
                        <a:effectLst/>
                      </a:endParaRPr>
                    </a:p>
                  </a:txBody>
                  <a:tcPr marL="68580" marR="6858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6150742"/>
                  </a:ext>
                </a:extLst>
              </a:tr>
              <a:tr h="3679286">
                <a:tc>
                  <a:txBody>
                    <a:bodyPr/>
                    <a:lstStyle/>
                    <a:p>
                      <a:pPr marL="46355" algn="r" rtl="1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e-IL" sz="1800" dirty="0">
                        <a:effectLst/>
                      </a:endParaRPr>
                    </a:p>
                  </a:txBody>
                  <a:tcPr marL="68580" marR="6858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6355" algn="r" rtl="1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e-IL" sz="1800" dirty="0">
                        <a:effectLst/>
                      </a:endParaRPr>
                    </a:p>
                  </a:txBody>
                  <a:tcPr marL="68580" marR="6858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e-IL" sz="1800" dirty="0">
                        <a:effectLst/>
                      </a:endParaRPr>
                    </a:p>
                  </a:txBody>
                  <a:tcPr marL="68580" marR="6858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6222102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C50FB583-578D-018A-AFFF-CFE78A8B1E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-5388615" y="-335071"/>
            <a:ext cx="23751287" cy="1379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algn="r" defTabSz="914400" rtl="1" eaLnBrk="1" latinLnBrk="0" hangingPunct="1"/>
            <a:endParaRPr lang="en-IL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57FB8BE-7E86-597E-1BF9-230C9F4DCC47}"/>
              </a:ext>
            </a:extLst>
          </p:cNvPr>
          <p:cNvSpPr txBox="1"/>
          <p:nvPr/>
        </p:nvSpPr>
        <p:spPr>
          <a:xfrm>
            <a:off x="-48322" y="6304834"/>
            <a:ext cx="1773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dirty="0">
                <a:latin typeface="OS Aran 400 FFC" panose="02000506050000020004" pitchFamily="2" charset="-79"/>
                <a:cs typeface="OS Aran 400 FFC" panose="02000506050000020004" pitchFamily="2" charset="-79"/>
              </a:rPr>
              <a:t>ממשיכים הלאה...</a:t>
            </a:r>
            <a:endParaRPr lang="en-IL" dirty="0">
              <a:latin typeface="OS Aran 400 FFC" panose="02000506050000020004" pitchFamily="2" charset="-79"/>
              <a:cs typeface="OS Aran 400 FFC" panose="02000506050000020004" pitchFamily="2" charset="-79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9D0CE7F-1C79-D87D-CDDA-76343310B76B}"/>
              </a:ext>
            </a:extLst>
          </p:cNvPr>
          <p:cNvSpPr txBox="1"/>
          <p:nvPr/>
        </p:nvSpPr>
        <p:spPr>
          <a:xfrm>
            <a:off x="1550019" y="517157"/>
            <a:ext cx="702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dirty="0">
                <a:latin typeface="OS Aran 400 FFC" panose="02000506050000020004" pitchFamily="2" charset="-79"/>
                <a:cs typeface="OS Aran 400 FFC" panose="02000506050000020004" pitchFamily="2" charset="-79"/>
              </a:rPr>
              <a:t>נתון</a:t>
            </a:r>
            <a:endParaRPr lang="en-IL" dirty="0">
              <a:latin typeface="OS Aran 400 FFC" panose="02000506050000020004" pitchFamily="2" charset="-79"/>
              <a:cs typeface="OS Aran 400 FFC" panose="02000506050000020004" pitchFamily="2" charset="-79"/>
            </a:endParaRPr>
          </a:p>
        </p:txBody>
      </p:sp>
      <p:pic>
        <p:nvPicPr>
          <p:cNvPr id="6" name="Graphic 5" descr="Badge 7 with solid fill">
            <a:extLst>
              <a:ext uri="{FF2B5EF4-FFF2-40B4-BE49-F238E27FC236}">
                <a16:creationId xmlns:a16="http://schemas.microsoft.com/office/drawing/2014/main" id="{11F30A93-DEE0-11C5-E3B6-B90CC4B8A3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9035" y="296184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42585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0"/>
                <a:lumOff val="100000"/>
              </a:schemeClr>
            </a:gs>
            <a:gs pos="66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8600EE-7BC8-65D2-714E-AE8C26F31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6235" y="1028011"/>
            <a:ext cx="10515600" cy="527504"/>
          </a:xfrm>
        </p:spPr>
        <p:txBody>
          <a:bodyPr>
            <a:normAutofit fontScale="90000"/>
          </a:bodyPr>
          <a:lstStyle/>
          <a:p>
            <a:pPr algn="r" rtl="1"/>
            <a:r>
              <a:rPr lang="he-IL" sz="3200" dirty="0">
                <a:latin typeface="OS Aran 400 FFC" panose="02000506050000020004" pitchFamily="2" charset="-79"/>
                <a:cs typeface="OS Aran 400 FFC" panose="02000506050000020004" pitchFamily="2" charset="-79"/>
              </a:rPr>
              <a:t>השיחה שלכם עם הצ׳אט</a:t>
            </a:r>
            <a:endParaRPr lang="en-IL" sz="3200" dirty="0">
              <a:latin typeface="OS Aran 400 FFC" panose="02000506050000020004" pitchFamily="2" charset="-79"/>
              <a:cs typeface="OS Aran 400 FFC" panose="02000506050000020004" pitchFamily="2" charset="-79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FBF3931-C1B7-5576-02E1-D4EC50A039D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682731"/>
          <a:ext cx="10873635" cy="4622103"/>
        </p:xfrm>
        <a:graphic>
          <a:graphicData uri="http://schemas.openxmlformats.org/drawingml/2006/table">
            <a:tbl>
              <a:tblPr/>
              <a:tblGrid>
                <a:gridCol w="4347575">
                  <a:extLst>
                    <a:ext uri="{9D8B030D-6E8A-4147-A177-3AD203B41FA5}">
                      <a16:colId xmlns:a16="http://schemas.microsoft.com/office/drawing/2014/main" val="468212703"/>
                    </a:ext>
                  </a:extLst>
                </a:gridCol>
                <a:gridCol w="2642992">
                  <a:extLst>
                    <a:ext uri="{9D8B030D-6E8A-4147-A177-3AD203B41FA5}">
                      <a16:colId xmlns:a16="http://schemas.microsoft.com/office/drawing/2014/main" val="3668604993"/>
                    </a:ext>
                  </a:extLst>
                </a:gridCol>
                <a:gridCol w="3883068">
                  <a:extLst>
                    <a:ext uri="{9D8B030D-6E8A-4147-A177-3AD203B41FA5}">
                      <a16:colId xmlns:a16="http://schemas.microsoft.com/office/drawing/2014/main" val="1663887240"/>
                    </a:ext>
                  </a:extLst>
                </a:gridCol>
              </a:tblGrid>
              <a:tr h="942817">
                <a:tc>
                  <a:txBody>
                    <a:bodyPr/>
                    <a:lstStyle/>
                    <a:p>
                      <a:pPr marL="0" marR="0" lvl="0" indent="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ssistant" pitchFamily="2" charset="-79"/>
                          <a:ea typeface="+mn-ea"/>
                          <a:cs typeface="Assistant" pitchFamily="2" charset="-79"/>
                        </a:rPr>
                        <a:t>נתון חדש שלמדתי מהתשובה שהצ׳אט נתן: </a:t>
                      </a:r>
                      <a:br>
                        <a:rPr kumimoji="0" lang="he-I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ssistant" pitchFamily="2" charset="-79"/>
                          <a:ea typeface="+mn-ea"/>
                          <a:cs typeface="Assistant" pitchFamily="2" charset="-79"/>
                        </a:rPr>
                      </a:br>
                      <a:r>
                        <a:rPr kumimoji="0" lang="he-IL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ssistant" pitchFamily="2" charset="-79"/>
                          <a:ea typeface="+mn-ea"/>
                          <a:cs typeface="Assistant" pitchFamily="2" charset="-79"/>
                        </a:rPr>
                        <a:t>(פה כותבים מידע חדש שלמדתם בעקבות השאלה שלכם)</a:t>
                      </a:r>
                      <a:endParaRPr kumimoji="0" lang="he-IL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הפרומפט</a:t>
                      </a:r>
                      <a:br>
                        <a:rPr lang="he-I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</a:br>
                      <a:r>
                        <a:rPr lang="he-I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(</a:t>
                      </a:r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מה כתבתי ב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chat</a:t>
                      </a:r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)</a:t>
                      </a:r>
                      <a:endParaRPr lang="en-US" sz="1600" b="0" dirty="0">
                        <a:effectLst/>
                      </a:endParaRPr>
                    </a:p>
                  </a:txBody>
                  <a:tcPr marL="68580" marR="6858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מה הכוונה שלי?</a:t>
                      </a:r>
                      <a:br>
                        <a:rPr lang="he-I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</a:br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(תארו בשפה שלכם, מה אתם מנסים ללמוד/להשיג)</a:t>
                      </a:r>
                      <a:endParaRPr lang="he-IL" sz="1600" b="0" dirty="0">
                        <a:effectLst/>
                      </a:endParaRPr>
                    </a:p>
                  </a:txBody>
                  <a:tcPr marL="68580" marR="6858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6150742"/>
                  </a:ext>
                </a:extLst>
              </a:tr>
              <a:tr h="3679286">
                <a:tc>
                  <a:txBody>
                    <a:bodyPr/>
                    <a:lstStyle/>
                    <a:p>
                      <a:pPr marL="46355" algn="r" rtl="1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e-IL" sz="1800" dirty="0">
                        <a:effectLst/>
                      </a:endParaRPr>
                    </a:p>
                  </a:txBody>
                  <a:tcPr marL="68580" marR="6858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6355" algn="r" rtl="1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e-IL" sz="1800" dirty="0">
                        <a:effectLst/>
                      </a:endParaRPr>
                    </a:p>
                  </a:txBody>
                  <a:tcPr marL="68580" marR="6858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e-IL" sz="1800" dirty="0">
                        <a:effectLst/>
                      </a:endParaRPr>
                    </a:p>
                  </a:txBody>
                  <a:tcPr marL="68580" marR="6858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6222102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C50FB583-578D-018A-AFFF-CFE78A8B1E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-5388615" y="-335071"/>
            <a:ext cx="23751287" cy="1379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algn="r" defTabSz="914400" rtl="1" eaLnBrk="1" latinLnBrk="0" hangingPunct="1"/>
            <a:endParaRPr lang="en-IL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57FB8BE-7E86-597E-1BF9-230C9F4DCC47}"/>
              </a:ext>
            </a:extLst>
          </p:cNvPr>
          <p:cNvSpPr txBox="1"/>
          <p:nvPr/>
        </p:nvSpPr>
        <p:spPr>
          <a:xfrm>
            <a:off x="-48322" y="6304834"/>
            <a:ext cx="1773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dirty="0">
                <a:latin typeface="OS Aran 400 FFC" panose="02000506050000020004" pitchFamily="2" charset="-79"/>
                <a:cs typeface="OS Aran 400 FFC" panose="02000506050000020004" pitchFamily="2" charset="-79"/>
              </a:rPr>
              <a:t>ממשיכים הלאה...</a:t>
            </a:r>
            <a:endParaRPr lang="en-IL" dirty="0">
              <a:latin typeface="OS Aran 400 FFC" panose="02000506050000020004" pitchFamily="2" charset="-79"/>
              <a:cs typeface="OS Aran 400 FFC" panose="02000506050000020004" pitchFamily="2" charset="-79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9D0CE7F-1C79-D87D-CDDA-76343310B76B}"/>
              </a:ext>
            </a:extLst>
          </p:cNvPr>
          <p:cNvSpPr txBox="1"/>
          <p:nvPr/>
        </p:nvSpPr>
        <p:spPr>
          <a:xfrm>
            <a:off x="1550019" y="517157"/>
            <a:ext cx="702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dirty="0">
                <a:latin typeface="OS Aran 400 FFC" panose="02000506050000020004" pitchFamily="2" charset="-79"/>
                <a:cs typeface="OS Aran 400 FFC" panose="02000506050000020004" pitchFamily="2" charset="-79"/>
              </a:rPr>
              <a:t>נתון</a:t>
            </a:r>
            <a:endParaRPr lang="en-IL" dirty="0">
              <a:latin typeface="OS Aran 400 FFC" panose="02000506050000020004" pitchFamily="2" charset="-79"/>
              <a:cs typeface="OS Aran 400 FFC" panose="02000506050000020004" pitchFamily="2" charset="-79"/>
            </a:endParaRPr>
          </a:p>
        </p:txBody>
      </p:sp>
      <p:pic>
        <p:nvPicPr>
          <p:cNvPr id="6" name="Graphic 5" descr="Badge 8 with solid fill">
            <a:extLst>
              <a:ext uri="{FF2B5EF4-FFF2-40B4-BE49-F238E27FC236}">
                <a16:creationId xmlns:a16="http://schemas.microsoft.com/office/drawing/2014/main" id="{F1B6FF49-770F-EBD2-1143-CB010883F9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9035" y="377363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53739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0"/>
                <a:lumOff val="100000"/>
              </a:schemeClr>
            </a:gs>
            <a:gs pos="66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8600EE-7BC8-65D2-714E-AE8C26F31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6235" y="1028011"/>
            <a:ext cx="10515600" cy="527504"/>
          </a:xfrm>
        </p:spPr>
        <p:txBody>
          <a:bodyPr>
            <a:normAutofit fontScale="90000"/>
          </a:bodyPr>
          <a:lstStyle/>
          <a:p>
            <a:pPr algn="r" rtl="1"/>
            <a:r>
              <a:rPr lang="he-IL" sz="3200" dirty="0">
                <a:latin typeface="OS Aran 400 FFC" panose="02000506050000020004" pitchFamily="2" charset="-79"/>
                <a:cs typeface="OS Aran 400 FFC" panose="02000506050000020004" pitchFamily="2" charset="-79"/>
              </a:rPr>
              <a:t>השיחה שלכם עם הצ׳אט</a:t>
            </a:r>
            <a:endParaRPr lang="en-IL" sz="3200" dirty="0">
              <a:latin typeface="OS Aran 400 FFC" panose="02000506050000020004" pitchFamily="2" charset="-79"/>
              <a:cs typeface="OS Aran 400 FFC" panose="02000506050000020004" pitchFamily="2" charset="-79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FBF3931-C1B7-5576-02E1-D4EC50A039D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682731"/>
          <a:ext cx="10873635" cy="4622103"/>
        </p:xfrm>
        <a:graphic>
          <a:graphicData uri="http://schemas.openxmlformats.org/drawingml/2006/table">
            <a:tbl>
              <a:tblPr/>
              <a:tblGrid>
                <a:gridCol w="4347575">
                  <a:extLst>
                    <a:ext uri="{9D8B030D-6E8A-4147-A177-3AD203B41FA5}">
                      <a16:colId xmlns:a16="http://schemas.microsoft.com/office/drawing/2014/main" val="468212703"/>
                    </a:ext>
                  </a:extLst>
                </a:gridCol>
                <a:gridCol w="2642992">
                  <a:extLst>
                    <a:ext uri="{9D8B030D-6E8A-4147-A177-3AD203B41FA5}">
                      <a16:colId xmlns:a16="http://schemas.microsoft.com/office/drawing/2014/main" val="3668604993"/>
                    </a:ext>
                  </a:extLst>
                </a:gridCol>
                <a:gridCol w="3883068">
                  <a:extLst>
                    <a:ext uri="{9D8B030D-6E8A-4147-A177-3AD203B41FA5}">
                      <a16:colId xmlns:a16="http://schemas.microsoft.com/office/drawing/2014/main" val="1663887240"/>
                    </a:ext>
                  </a:extLst>
                </a:gridCol>
              </a:tblGrid>
              <a:tr h="942817">
                <a:tc>
                  <a:txBody>
                    <a:bodyPr/>
                    <a:lstStyle/>
                    <a:p>
                      <a:pPr marL="0" marR="0" lvl="0" indent="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ssistant" pitchFamily="2" charset="-79"/>
                          <a:ea typeface="+mn-ea"/>
                          <a:cs typeface="Assistant" pitchFamily="2" charset="-79"/>
                        </a:rPr>
                        <a:t>נתון חדש שלמדתי מהתשובה שהצ׳אט נתן: </a:t>
                      </a:r>
                      <a:br>
                        <a:rPr kumimoji="0" lang="he-I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ssistant" pitchFamily="2" charset="-79"/>
                          <a:ea typeface="+mn-ea"/>
                          <a:cs typeface="Assistant" pitchFamily="2" charset="-79"/>
                        </a:rPr>
                      </a:br>
                      <a:r>
                        <a:rPr kumimoji="0" lang="he-IL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ssistant" pitchFamily="2" charset="-79"/>
                          <a:ea typeface="+mn-ea"/>
                          <a:cs typeface="Assistant" pitchFamily="2" charset="-79"/>
                        </a:rPr>
                        <a:t>(פה כותבים מידע חדש שלמדתם בעקבות השאלה שלכם)</a:t>
                      </a:r>
                      <a:endParaRPr kumimoji="0" lang="he-IL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הפרומפט</a:t>
                      </a:r>
                      <a:br>
                        <a:rPr lang="he-I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</a:br>
                      <a:r>
                        <a:rPr lang="he-I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(</a:t>
                      </a:r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מה כתבתי ב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chat</a:t>
                      </a:r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)</a:t>
                      </a:r>
                      <a:endParaRPr lang="en-US" sz="1600" b="0" dirty="0">
                        <a:effectLst/>
                      </a:endParaRPr>
                    </a:p>
                  </a:txBody>
                  <a:tcPr marL="68580" marR="6858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מה הכוונה שלי?</a:t>
                      </a:r>
                      <a:br>
                        <a:rPr lang="he-I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</a:br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(תארו בשפה שלכם, מה אתם מנסים ללמוד/להשיג)</a:t>
                      </a:r>
                      <a:endParaRPr lang="he-IL" sz="1600" b="0" dirty="0">
                        <a:effectLst/>
                      </a:endParaRPr>
                    </a:p>
                  </a:txBody>
                  <a:tcPr marL="68580" marR="6858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6150742"/>
                  </a:ext>
                </a:extLst>
              </a:tr>
              <a:tr h="3679286">
                <a:tc>
                  <a:txBody>
                    <a:bodyPr/>
                    <a:lstStyle/>
                    <a:p>
                      <a:pPr marL="46355" algn="r" rtl="1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e-IL" sz="1800" dirty="0">
                        <a:effectLst/>
                      </a:endParaRPr>
                    </a:p>
                  </a:txBody>
                  <a:tcPr marL="68580" marR="6858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6355" algn="r" rtl="1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e-IL" sz="1800" dirty="0">
                        <a:effectLst/>
                      </a:endParaRPr>
                    </a:p>
                  </a:txBody>
                  <a:tcPr marL="68580" marR="6858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e-IL" sz="1800" dirty="0">
                        <a:effectLst/>
                      </a:endParaRPr>
                    </a:p>
                  </a:txBody>
                  <a:tcPr marL="68580" marR="6858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6222102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C50FB583-578D-018A-AFFF-CFE78A8B1E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-5388615" y="-335071"/>
            <a:ext cx="23751287" cy="1379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algn="r" defTabSz="914400" rtl="1" eaLnBrk="1" latinLnBrk="0" hangingPunct="1"/>
            <a:endParaRPr lang="en-IL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57FB8BE-7E86-597E-1BF9-230C9F4DCC47}"/>
              </a:ext>
            </a:extLst>
          </p:cNvPr>
          <p:cNvSpPr txBox="1"/>
          <p:nvPr/>
        </p:nvSpPr>
        <p:spPr>
          <a:xfrm>
            <a:off x="-48322" y="6304834"/>
            <a:ext cx="1773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dirty="0">
                <a:latin typeface="OS Aran 400 FFC" panose="02000506050000020004" pitchFamily="2" charset="-79"/>
                <a:cs typeface="OS Aran 400 FFC" panose="02000506050000020004" pitchFamily="2" charset="-79"/>
              </a:rPr>
              <a:t>ממשיכים הלאה...</a:t>
            </a:r>
            <a:endParaRPr lang="en-IL" dirty="0">
              <a:latin typeface="OS Aran 400 FFC" panose="02000506050000020004" pitchFamily="2" charset="-79"/>
              <a:cs typeface="OS Aran 400 FFC" panose="02000506050000020004" pitchFamily="2" charset="-79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9D0CE7F-1C79-D87D-CDDA-76343310B76B}"/>
              </a:ext>
            </a:extLst>
          </p:cNvPr>
          <p:cNvSpPr txBox="1"/>
          <p:nvPr/>
        </p:nvSpPr>
        <p:spPr>
          <a:xfrm>
            <a:off x="1550019" y="517157"/>
            <a:ext cx="702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dirty="0">
                <a:latin typeface="OS Aran 400 FFC" panose="02000506050000020004" pitchFamily="2" charset="-79"/>
                <a:cs typeface="OS Aran 400 FFC" panose="02000506050000020004" pitchFamily="2" charset="-79"/>
              </a:rPr>
              <a:t>נתון</a:t>
            </a:r>
            <a:endParaRPr lang="en-IL" dirty="0">
              <a:latin typeface="OS Aran 400 FFC" panose="02000506050000020004" pitchFamily="2" charset="-79"/>
              <a:cs typeface="OS Aran 400 FFC" panose="02000506050000020004" pitchFamily="2" charset="-79"/>
            </a:endParaRPr>
          </a:p>
        </p:txBody>
      </p:sp>
      <p:pic>
        <p:nvPicPr>
          <p:cNvPr id="6" name="Graphic 5" descr="Badge 9 with solid fill">
            <a:extLst>
              <a:ext uri="{FF2B5EF4-FFF2-40B4-BE49-F238E27FC236}">
                <a16:creationId xmlns:a16="http://schemas.microsoft.com/office/drawing/2014/main" id="{804B4A43-CBF3-67BF-CE99-C7D1F6D1C0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10322" y="36858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42077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0"/>
                <a:lumOff val="100000"/>
              </a:schemeClr>
            </a:gs>
            <a:gs pos="66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8600EE-7BC8-65D2-714E-AE8C26F31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6235" y="1028011"/>
            <a:ext cx="10515600" cy="527504"/>
          </a:xfrm>
        </p:spPr>
        <p:txBody>
          <a:bodyPr>
            <a:normAutofit fontScale="90000"/>
          </a:bodyPr>
          <a:lstStyle/>
          <a:p>
            <a:pPr algn="r" rtl="1"/>
            <a:r>
              <a:rPr lang="he-IL" sz="3200" dirty="0">
                <a:latin typeface="OS Aran 400 FFC" panose="02000506050000020004" pitchFamily="2" charset="-79"/>
                <a:cs typeface="OS Aran 400 FFC" panose="02000506050000020004" pitchFamily="2" charset="-79"/>
              </a:rPr>
              <a:t>השיחה שלכם עם הצ׳אט</a:t>
            </a:r>
            <a:endParaRPr lang="en-IL" sz="3200" dirty="0">
              <a:latin typeface="OS Aran 400 FFC" panose="02000506050000020004" pitchFamily="2" charset="-79"/>
              <a:cs typeface="OS Aran 400 FFC" panose="02000506050000020004" pitchFamily="2" charset="-79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FBF3931-C1B7-5576-02E1-D4EC50A039D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682731"/>
          <a:ext cx="10873635" cy="4622103"/>
        </p:xfrm>
        <a:graphic>
          <a:graphicData uri="http://schemas.openxmlformats.org/drawingml/2006/table">
            <a:tbl>
              <a:tblPr/>
              <a:tblGrid>
                <a:gridCol w="4347575">
                  <a:extLst>
                    <a:ext uri="{9D8B030D-6E8A-4147-A177-3AD203B41FA5}">
                      <a16:colId xmlns:a16="http://schemas.microsoft.com/office/drawing/2014/main" val="468212703"/>
                    </a:ext>
                  </a:extLst>
                </a:gridCol>
                <a:gridCol w="2642992">
                  <a:extLst>
                    <a:ext uri="{9D8B030D-6E8A-4147-A177-3AD203B41FA5}">
                      <a16:colId xmlns:a16="http://schemas.microsoft.com/office/drawing/2014/main" val="3668604993"/>
                    </a:ext>
                  </a:extLst>
                </a:gridCol>
                <a:gridCol w="3883068">
                  <a:extLst>
                    <a:ext uri="{9D8B030D-6E8A-4147-A177-3AD203B41FA5}">
                      <a16:colId xmlns:a16="http://schemas.microsoft.com/office/drawing/2014/main" val="1663887240"/>
                    </a:ext>
                  </a:extLst>
                </a:gridCol>
              </a:tblGrid>
              <a:tr h="942817">
                <a:tc>
                  <a:txBody>
                    <a:bodyPr/>
                    <a:lstStyle/>
                    <a:p>
                      <a:pPr marL="0" marR="0" lvl="0" indent="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ssistant" pitchFamily="2" charset="-79"/>
                          <a:ea typeface="+mn-ea"/>
                          <a:cs typeface="Assistant" pitchFamily="2" charset="-79"/>
                        </a:rPr>
                        <a:t>נתון חדש שלמדתי מהתשובה שהצ׳אט נתן: </a:t>
                      </a:r>
                      <a:br>
                        <a:rPr kumimoji="0" lang="he-I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ssistant" pitchFamily="2" charset="-79"/>
                          <a:ea typeface="+mn-ea"/>
                          <a:cs typeface="Assistant" pitchFamily="2" charset="-79"/>
                        </a:rPr>
                      </a:br>
                      <a:r>
                        <a:rPr kumimoji="0" lang="he-IL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ssistant" pitchFamily="2" charset="-79"/>
                          <a:ea typeface="+mn-ea"/>
                          <a:cs typeface="Assistant" pitchFamily="2" charset="-79"/>
                        </a:rPr>
                        <a:t>(פה כותבים מידע חדש שלמדתם בעקבות השאלה שלכם)</a:t>
                      </a:r>
                      <a:endParaRPr kumimoji="0" lang="he-IL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הפרומפט</a:t>
                      </a:r>
                      <a:br>
                        <a:rPr lang="he-I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</a:br>
                      <a:r>
                        <a:rPr lang="he-I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(</a:t>
                      </a:r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מה כתבתי ב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chat</a:t>
                      </a:r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)</a:t>
                      </a:r>
                      <a:endParaRPr lang="en-US" sz="1600" b="0" dirty="0">
                        <a:effectLst/>
                      </a:endParaRPr>
                    </a:p>
                  </a:txBody>
                  <a:tcPr marL="68580" marR="6858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מה הכוונה שלי?</a:t>
                      </a:r>
                      <a:br>
                        <a:rPr lang="he-I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</a:br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(תארו בשפה שלכם, מה אתם מנסים ללמוד/להשיג)</a:t>
                      </a:r>
                      <a:endParaRPr lang="he-IL" sz="1600" b="0" dirty="0">
                        <a:effectLst/>
                      </a:endParaRPr>
                    </a:p>
                  </a:txBody>
                  <a:tcPr marL="68580" marR="6858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6150742"/>
                  </a:ext>
                </a:extLst>
              </a:tr>
              <a:tr h="3679286">
                <a:tc>
                  <a:txBody>
                    <a:bodyPr/>
                    <a:lstStyle/>
                    <a:p>
                      <a:pPr marL="46355" algn="r" rtl="1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e-IL" sz="1800" dirty="0">
                        <a:effectLst/>
                      </a:endParaRPr>
                    </a:p>
                  </a:txBody>
                  <a:tcPr marL="68580" marR="6858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6355" algn="r" rtl="1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e-IL" sz="1800" dirty="0">
                        <a:effectLst/>
                      </a:endParaRPr>
                    </a:p>
                  </a:txBody>
                  <a:tcPr marL="68580" marR="6858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e-IL" sz="1800" dirty="0">
                        <a:effectLst/>
                      </a:endParaRPr>
                    </a:p>
                  </a:txBody>
                  <a:tcPr marL="68580" marR="6858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6222102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C50FB583-578D-018A-AFFF-CFE78A8B1E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-5388615" y="-335071"/>
            <a:ext cx="23751287" cy="1379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algn="r" defTabSz="914400" rtl="1" eaLnBrk="1" latinLnBrk="0" hangingPunct="1"/>
            <a:endParaRPr lang="en-IL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57FB8BE-7E86-597E-1BF9-230C9F4DCC47}"/>
              </a:ext>
            </a:extLst>
          </p:cNvPr>
          <p:cNvSpPr txBox="1"/>
          <p:nvPr/>
        </p:nvSpPr>
        <p:spPr>
          <a:xfrm>
            <a:off x="-48322" y="6304834"/>
            <a:ext cx="1773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dirty="0">
                <a:latin typeface="OS Aran 400 FFC" panose="02000506050000020004" pitchFamily="2" charset="-79"/>
                <a:cs typeface="OS Aran 400 FFC" panose="02000506050000020004" pitchFamily="2" charset="-79"/>
              </a:rPr>
              <a:t>ממשיכים הלאה...</a:t>
            </a:r>
            <a:endParaRPr lang="en-IL" dirty="0">
              <a:latin typeface="OS Aran 400 FFC" panose="02000506050000020004" pitchFamily="2" charset="-79"/>
              <a:cs typeface="OS Aran 400 FFC" panose="02000506050000020004" pitchFamily="2" charset="-79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9D0CE7F-1C79-D87D-CDDA-76343310B76B}"/>
              </a:ext>
            </a:extLst>
          </p:cNvPr>
          <p:cNvSpPr txBox="1"/>
          <p:nvPr/>
        </p:nvSpPr>
        <p:spPr>
          <a:xfrm>
            <a:off x="1550019" y="517157"/>
            <a:ext cx="702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dirty="0">
                <a:latin typeface="OS Aran 400 FFC" panose="02000506050000020004" pitchFamily="2" charset="-79"/>
                <a:cs typeface="OS Aran 400 FFC" panose="02000506050000020004" pitchFamily="2" charset="-79"/>
              </a:rPr>
              <a:t>נתון</a:t>
            </a:r>
            <a:endParaRPr lang="en-IL" dirty="0">
              <a:latin typeface="OS Aran 400 FFC" panose="02000506050000020004" pitchFamily="2" charset="-79"/>
              <a:cs typeface="OS Aran 400 FFC" panose="02000506050000020004" pitchFamily="2" charset="-79"/>
            </a:endParaRPr>
          </a:p>
        </p:txBody>
      </p:sp>
      <p:pic>
        <p:nvPicPr>
          <p:cNvPr id="6" name="Graphic 5" descr="Badge 10 with solid fill">
            <a:extLst>
              <a:ext uri="{FF2B5EF4-FFF2-40B4-BE49-F238E27FC236}">
                <a16:creationId xmlns:a16="http://schemas.microsoft.com/office/drawing/2014/main" id="{32D2881C-7A76-A610-A3E3-D7F0E3C4F9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9035" y="335534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574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8600EE-7BC8-65D2-714E-AE8C26F31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27504"/>
          </a:xfrm>
        </p:spPr>
        <p:txBody>
          <a:bodyPr>
            <a:normAutofit fontScale="90000"/>
          </a:bodyPr>
          <a:lstStyle/>
          <a:p>
            <a:pPr algn="r" rtl="1"/>
            <a:r>
              <a:rPr lang="he-IL" sz="3200" dirty="0">
                <a:latin typeface="OS Aran 400 FFC" panose="02000506050000020004" pitchFamily="2" charset="-79"/>
                <a:cs typeface="OS Aran 400 FFC" panose="02000506050000020004" pitchFamily="2" charset="-79"/>
              </a:rPr>
              <a:t>דוגמה שלי לשיחה – עברו עליה ותבינו מה אתם צריכים לעשות:</a:t>
            </a:r>
            <a:endParaRPr lang="en-IL" sz="3200" dirty="0">
              <a:latin typeface="OS Aran 400 FFC" panose="02000506050000020004" pitchFamily="2" charset="-79"/>
              <a:cs typeface="OS Aran 400 FFC" panose="02000506050000020004" pitchFamily="2" charset="-79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309574-C137-47DE-1F24-B3AD11B718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>
            <a:noAutofit/>
          </a:bodyPr>
          <a:lstStyle/>
          <a:p>
            <a:pPr mar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he-IL" sz="1800" b="1" i="0" u="sng" dirty="0">
                <a:solidFill>
                  <a:srgbClr val="000000"/>
                </a:solidFill>
                <a:effectLst/>
                <a:latin typeface="Assistant" pitchFamily="2" charset="-79"/>
                <a:cs typeface="Assistant" pitchFamily="2" charset="-79"/>
              </a:rPr>
              <a:t>הוראות</a:t>
            </a:r>
            <a:r>
              <a:rPr lang="he-IL" sz="1800" b="0" i="0" u="none" strike="noStrike" dirty="0">
                <a:solidFill>
                  <a:srgbClr val="000000"/>
                </a:solidFill>
                <a:effectLst/>
                <a:latin typeface="Assistant" pitchFamily="2" charset="-79"/>
                <a:cs typeface="Assistant" pitchFamily="2" charset="-79"/>
              </a:rPr>
              <a:t>:</a:t>
            </a:r>
            <a:br>
              <a:rPr lang="he-IL" sz="1800" b="0" i="0" u="none" strike="noStrike" dirty="0">
                <a:solidFill>
                  <a:srgbClr val="000000"/>
                </a:solidFill>
                <a:effectLst/>
                <a:latin typeface="Assistant" pitchFamily="2" charset="-79"/>
                <a:cs typeface="Assistant" pitchFamily="2" charset="-79"/>
              </a:rPr>
            </a:br>
            <a:r>
              <a:rPr lang="he-IL" sz="1800" b="0" i="0" u="none" strike="noStrike" dirty="0">
                <a:solidFill>
                  <a:srgbClr val="000000"/>
                </a:solidFill>
                <a:effectLst/>
                <a:latin typeface="Assistant" pitchFamily="2" charset="-79"/>
                <a:cs typeface="Assistant" pitchFamily="2" charset="-79"/>
              </a:rPr>
              <a:t>מנועי בינה מלאכותית מאפשרים לנו יכולות חדשות.</a:t>
            </a:r>
            <a:br>
              <a:rPr lang="he-IL" sz="1800" b="0" i="0" u="none" strike="noStrike" dirty="0">
                <a:solidFill>
                  <a:srgbClr val="000000"/>
                </a:solidFill>
                <a:effectLst/>
                <a:latin typeface="Assistant" pitchFamily="2" charset="-79"/>
                <a:cs typeface="Assistant" pitchFamily="2" charset="-79"/>
              </a:rPr>
            </a:br>
            <a:r>
              <a:rPr lang="he-IL" sz="1800" b="0" i="0" u="none" strike="noStrike" dirty="0">
                <a:solidFill>
                  <a:srgbClr val="000000"/>
                </a:solidFill>
                <a:effectLst/>
                <a:latin typeface="Assistant" pitchFamily="2" charset="-79"/>
                <a:cs typeface="Assistant" pitchFamily="2" charset="-79"/>
              </a:rPr>
              <a:t>הם לא מחליפים אותנו כבני אדם, אלא משפרים את היכולת שלנו להגיע לתוצאות טובות יותר.</a:t>
            </a:r>
            <a:br>
              <a:rPr lang="he-IL" sz="1800" b="0" i="0" u="none" strike="noStrike" dirty="0">
                <a:solidFill>
                  <a:srgbClr val="000000"/>
                </a:solidFill>
                <a:effectLst/>
                <a:latin typeface="Assistant" pitchFamily="2" charset="-79"/>
                <a:cs typeface="Assistant" pitchFamily="2" charset="-79"/>
              </a:rPr>
            </a:br>
            <a:r>
              <a:rPr lang="he-IL" sz="1800" b="0" i="0" u="none" strike="noStrike" dirty="0">
                <a:solidFill>
                  <a:srgbClr val="000000"/>
                </a:solidFill>
                <a:effectLst/>
                <a:latin typeface="Assistant" pitchFamily="2" charset="-79"/>
                <a:cs typeface="Assistant" pitchFamily="2" charset="-79"/>
              </a:rPr>
              <a:t>לצורך התרגיל, נעבוד עם מנוע: 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ssistant" pitchFamily="2" charset="-79"/>
                <a:cs typeface="Assistant" pitchFamily="2" charset="-79"/>
              </a:rPr>
              <a:t>CHATGPT(</a:t>
            </a:r>
            <a:r>
              <a:rPr lang="en-US" sz="1800" b="0" i="0" u="sng" strike="noStrike" dirty="0">
                <a:solidFill>
                  <a:srgbClr val="0563C1"/>
                </a:solidFill>
                <a:effectLst/>
                <a:latin typeface="Assistant" pitchFamily="2" charset="-79"/>
                <a:cs typeface="Assistant" pitchFamily="2" charset="-79"/>
                <a:hlinkClick r:id="rId2"/>
              </a:rPr>
              <a:t>https://chat.openai.com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ssistant" pitchFamily="2" charset="-79"/>
                <a:cs typeface="Assistant" pitchFamily="2" charset="-79"/>
              </a:rPr>
              <a:t>)</a:t>
            </a:r>
            <a:endParaRPr lang="en-US" sz="1800" b="0" dirty="0">
              <a:effectLst/>
            </a:endParaRPr>
          </a:p>
          <a:p>
            <a:pPr marL="0" indent="0" algn="r" rtl="1"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1800" b="0" dirty="0">
                <a:effectLst/>
              </a:rPr>
            </a:br>
            <a:r>
              <a:rPr lang="he-IL" sz="1800" b="1" i="0" u="sng" dirty="0">
                <a:solidFill>
                  <a:srgbClr val="000000"/>
                </a:solidFill>
                <a:effectLst/>
                <a:latin typeface="Assistant" pitchFamily="2" charset="-79"/>
                <a:cs typeface="Assistant" pitchFamily="2" charset="-79"/>
              </a:rPr>
              <a:t>איך עובדים נכון עם צ׳אט</a:t>
            </a:r>
            <a:r>
              <a:rPr lang="he-IL" sz="1800" b="0" i="0" u="none" strike="noStrike" dirty="0">
                <a:solidFill>
                  <a:srgbClr val="000000"/>
                </a:solidFill>
                <a:effectLst/>
                <a:latin typeface="Assistant" pitchFamily="2" charset="-79"/>
                <a:cs typeface="Assistant" pitchFamily="2" charset="-79"/>
              </a:rPr>
              <a:t>:</a:t>
            </a:r>
            <a:endParaRPr lang="he-IL" sz="1800" b="0" dirty="0">
              <a:effectLst/>
            </a:endParaRPr>
          </a:p>
          <a:p>
            <a:pPr algn="r" rtl="1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he-IL" sz="1800" b="0" i="0" u="none" strike="noStrike" dirty="0">
                <a:solidFill>
                  <a:srgbClr val="000000"/>
                </a:solidFill>
                <a:effectLst/>
                <a:latin typeface="Assistant" pitchFamily="2" charset="-79"/>
                <a:cs typeface="Assistant" pitchFamily="2" charset="-79"/>
              </a:rPr>
              <a:t>מה זה ?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ssistant" pitchFamily="2" charset="-79"/>
                <a:cs typeface="Assistant" pitchFamily="2" charset="-79"/>
              </a:rPr>
              <a:t>Prompt (</a:t>
            </a:r>
            <a:r>
              <a:rPr lang="he-IL" sz="1800" b="0" i="0" u="none" strike="noStrike" dirty="0" err="1">
                <a:solidFill>
                  <a:srgbClr val="000000"/>
                </a:solidFill>
                <a:effectLst/>
                <a:latin typeface="Assistant" pitchFamily="2" charset="-79"/>
                <a:cs typeface="Assistant" pitchFamily="2" charset="-79"/>
              </a:rPr>
              <a:t>פרומפט</a:t>
            </a:r>
            <a:r>
              <a:rPr lang="he-IL" sz="1800" b="0" i="0" u="none" strike="noStrike" dirty="0">
                <a:solidFill>
                  <a:srgbClr val="000000"/>
                </a:solidFill>
                <a:effectLst/>
                <a:latin typeface="Assistant" pitchFamily="2" charset="-79"/>
                <a:cs typeface="Assistant" pitchFamily="2" charset="-79"/>
              </a:rPr>
              <a:t>):  זו הנחיה, שאלה או </a:t>
            </a:r>
            <a:r>
              <a:rPr lang="he-IL" sz="1800" b="0" i="0" u="none" strike="noStrike" dirty="0" err="1">
                <a:solidFill>
                  <a:srgbClr val="000000"/>
                </a:solidFill>
                <a:effectLst/>
                <a:latin typeface="Assistant" pitchFamily="2" charset="-79"/>
                <a:cs typeface="Assistant" pitchFamily="2" charset="-79"/>
              </a:rPr>
              <a:t>שאילתא</a:t>
            </a:r>
            <a:r>
              <a:rPr lang="he-IL" sz="1800" b="0" i="0" u="none" strike="noStrike" dirty="0">
                <a:solidFill>
                  <a:srgbClr val="000000"/>
                </a:solidFill>
                <a:effectLst/>
                <a:latin typeface="Assistant" pitchFamily="2" charset="-79"/>
                <a:cs typeface="Assistant" pitchFamily="2" charset="-79"/>
              </a:rPr>
              <a:t>, המוזנת למנוע הבינה המלאכותית, במטרה לקבל תוצר מסוים. </a:t>
            </a:r>
            <a:br>
              <a:rPr lang="he-IL" sz="1800" b="0" i="0" u="none" strike="noStrike" dirty="0">
                <a:solidFill>
                  <a:srgbClr val="000000"/>
                </a:solidFill>
                <a:effectLst/>
                <a:latin typeface="Assistant" pitchFamily="2" charset="-79"/>
                <a:cs typeface="Assistant" pitchFamily="2" charset="-79"/>
              </a:rPr>
            </a:br>
            <a:r>
              <a:rPr lang="he-IL" sz="1800" b="0" i="0" u="none" strike="noStrike" dirty="0">
                <a:solidFill>
                  <a:srgbClr val="000000"/>
                </a:solidFill>
                <a:effectLst/>
                <a:latin typeface="Assistant" pitchFamily="2" charset="-79"/>
                <a:cs typeface="Assistant" pitchFamily="2" charset="-79"/>
              </a:rPr>
              <a:t>בכדי לקבל תשובות/תוצרים, טובים, צריך לדעת מה, ואיך לשאול? (כלומר: איזה </a:t>
            </a:r>
            <a:r>
              <a:rPr lang="he-IL" sz="1800" b="0" i="0" u="none" strike="noStrike" dirty="0" err="1">
                <a:solidFill>
                  <a:srgbClr val="000000"/>
                </a:solidFill>
                <a:effectLst/>
                <a:latin typeface="Assistant" pitchFamily="2" charset="-79"/>
                <a:cs typeface="Assistant" pitchFamily="2" charset="-79"/>
              </a:rPr>
              <a:t>פרומפט</a:t>
            </a:r>
            <a:r>
              <a:rPr lang="he-IL" sz="1800" b="0" i="0" u="none" strike="noStrike" dirty="0">
                <a:solidFill>
                  <a:srgbClr val="000000"/>
                </a:solidFill>
                <a:effectLst/>
                <a:latin typeface="Assistant" pitchFamily="2" charset="-79"/>
                <a:cs typeface="Assistant" pitchFamily="2" charset="-79"/>
              </a:rPr>
              <a:t> לכתוב?)</a:t>
            </a:r>
          </a:p>
          <a:p>
            <a:pPr algn="r" rtl="1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he-IL" sz="1800" b="0" i="0" u="none" strike="noStrike" dirty="0">
                <a:solidFill>
                  <a:srgbClr val="000000"/>
                </a:solidFill>
                <a:effectLst/>
                <a:latin typeface="Assistant" pitchFamily="2" charset="-79"/>
                <a:cs typeface="Assistant" pitchFamily="2" charset="-79"/>
              </a:rPr>
              <a:t>כל תוצר/תשובה שמקבלים מה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ssistant" pitchFamily="2" charset="-79"/>
                <a:cs typeface="Assistant" pitchFamily="2" charset="-79"/>
              </a:rPr>
              <a:t>chat, </a:t>
            </a:r>
            <a:r>
              <a:rPr lang="he-IL" sz="1800" b="0" i="0" u="none" strike="noStrike" dirty="0">
                <a:solidFill>
                  <a:srgbClr val="000000"/>
                </a:solidFill>
                <a:effectLst/>
                <a:latin typeface="Assistant" pitchFamily="2" charset="-79"/>
                <a:cs typeface="Assistant" pitchFamily="2" charset="-79"/>
              </a:rPr>
              <a:t>צריך לבדוק!! (אם אין לו מידע, הוא עלול להמציא)</a:t>
            </a:r>
          </a:p>
          <a:p>
            <a:pPr algn="r" rtl="1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he-IL" sz="1800" b="0" i="0" u="none" strike="noStrike" dirty="0">
                <a:solidFill>
                  <a:srgbClr val="000000"/>
                </a:solidFill>
                <a:effectLst/>
                <a:latin typeface="Assistant" pitchFamily="2" charset="-79"/>
                <a:cs typeface="Assistant" pitchFamily="2" charset="-79"/>
              </a:rPr>
              <a:t>עם ה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ssistant" pitchFamily="2" charset="-79"/>
                <a:cs typeface="Assistant" pitchFamily="2" charset="-79"/>
              </a:rPr>
              <a:t>chat  </a:t>
            </a:r>
            <a:r>
              <a:rPr lang="he-IL" sz="1800" b="0" i="0" u="none" strike="noStrike" dirty="0">
                <a:solidFill>
                  <a:srgbClr val="000000"/>
                </a:solidFill>
                <a:effectLst/>
                <a:latin typeface="Assistant" pitchFamily="2" charset="-79"/>
                <a:cs typeface="Assistant" pitchFamily="2" charset="-79"/>
              </a:rPr>
              <a:t>אפשר לנהל שיחה מתמשכת (לא להתחיל כל פעם מהתחלה) ה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ssistant" pitchFamily="2" charset="-79"/>
                <a:cs typeface="Assistant" pitchFamily="2" charset="-79"/>
              </a:rPr>
              <a:t>chat</a:t>
            </a:r>
            <a:r>
              <a:rPr lang="he-IL" sz="1800" b="0" i="0" u="none" strike="noStrike" dirty="0">
                <a:solidFill>
                  <a:srgbClr val="000000"/>
                </a:solidFill>
                <a:effectLst/>
                <a:latin typeface="Assistant" pitchFamily="2" charset="-79"/>
                <a:cs typeface="Assistant" pitchFamily="2" charset="-79"/>
              </a:rPr>
              <a:t> זוכר את כל היסטוריית השיחה בינכם ומתייחס בתשובות החדשות למה שכבר קרה בשיחה.</a:t>
            </a:r>
            <a:br>
              <a:rPr lang="he-IL" sz="1800" b="0" i="0" u="none" strike="noStrike" dirty="0">
                <a:solidFill>
                  <a:srgbClr val="000000"/>
                </a:solidFill>
                <a:effectLst/>
                <a:latin typeface="Assistant" pitchFamily="2" charset="-79"/>
                <a:cs typeface="Assistant" pitchFamily="2" charset="-79"/>
              </a:rPr>
            </a:br>
            <a:endParaRPr lang="he-IL" sz="1800" b="0" i="0" u="none" strike="noStrike" dirty="0">
              <a:solidFill>
                <a:srgbClr val="000000"/>
              </a:solidFill>
              <a:effectLst/>
              <a:latin typeface="Assistant" pitchFamily="2" charset="-79"/>
              <a:cs typeface="Assistant" pitchFamily="2" charset="-79"/>
            </a:endParaRPr>
          </a:p>
          <a:p>
            <a:pPr algn="r" rtl="1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he-IL" sz="1800" b="0" i="0" u="none" strike="noStrike" dirty="0">
                <a:solidFill>
                  <a:srgbClr val="000000"/>
                </a:solidFill>
                <a:effectLst/>
                <a:latin typeface="Assistant" pitchFamily="2" charset="-79"/>
                <a:cs typeface="Assistant" pitchFamily="2" charset="-79"/>
              </a:rPr>
              <a:t>איך כותבים </a:t>
            </a:r>
            <a:r>
              <a:rPr lang="he-IL" sz="1800" b="0" i="0" u="none" strike="noStrike" dirty="0" err="1">
                <a:solidFill>
                  <a:srgbClr val="000000"/>
                </a:solidFill>
                <a:effectLst/>
                <a:latin typeface="Assistant" pitchFamily="2" charset="-79"/>
                <a:cs typeface="Assistant" pitchFamily="2" charset="-79"/>
              </a:rPr>
              <a:t>פרומפט</a:t>
            </a:r>
            <a:r>
              <a:rPr lang="he-IL" sz="1800" b="0" i="0" u="none" strike="noStrike" dirty="0">
                <a:solidFill>
                  <a:srgbClr val="000000"/>
                </a:solidFill>
                <a:effectLst/>
                <a:latin typeface="Assistant" pitchFamily="2" charset="-79"/>
                <a:cs typeface="Assistant" pitchFamily="2" charset="-79"/>
              </a:rPr>
              <a:t>? יש 4 רכיבים ״לשאלה״ שאתם מנסחים ל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ssistant" pitchFamily="2" charset="-79"/>
                <a:cs typeface="Assistant" pitchFamily="2" charset="-79"/>
              </a:rPr>
              <a:t>cha</a:t>
            </a:r>
            <a:r>
              <a:rPr lang="he-IL" sz="1800" b="0" i="0" u="none" strike="noStrike" dirty="0" err="1">
                <a:solidFill>
                  <a:srgbClr val="000000"/>
                </a:solidFill>
                <a:effectLst/>
                <a:latin typeface="Assistant" pitchFamily="2" charset="-79"/>
                <a:cs typeface="Assistant" pitchFamily="2" charset="-79"/>
              </a:rPr>
              <a:t>t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ssistant" pitchFamily="2" charset="-79"/>
                <a:cs typeface="Assistant" pitchFamily="2" charset="-79"/>
              </a:rPr>
              <a:t> </a:t>
            </a:r>
            <a:r>
              <a:rPr lang="he-IL" sz="1800" b="0" i="0" u="none" strike="noStrike" dirty="0">
                <a:solidFill>
                  <a:srgbClr val="000000"/>
                </a:solidFill>
                <a:effectLst/>
                <a:latin typeface="Assistant" pitchFamily="2" charset="-79"/>
                <a:cs typeface="Assistant" pitchFamily="2" charset="-79"/>
              </a:rPr>
              <a:t> שכדאי לכם להכניס תמיד! </a:t>
            </a:r>
            <a:br>
              <a:rPr lang="he-IL" sz="1800" b="0" i="0" u="none" strike="noStrike" dirty="0">
                <a:solidFill>
                  <a:srgbClr val="000000"/>
                </a:solidFill>
                <a:effectLst/>
                <a:latin typeface="Assistant" pitchFamily="2" charset="-79"/>
                <a:cs typeface="Assistant" pitchFamily="2" charset="-79"/>
              </a:rPr>
            </a:br>
            <a:endParaRPr lang="he-IL" sz="1800" b="0" i="0" u="none" strike="noStrike" dirty="0">
              <a:solidFill>
                <a:srgbClr val="000000"/>
              </a:solidFill>
              <a:effectLst/>
              <a:latin typeface="Assistant" pitchFamily="2" charset="-79"/>
              <a:cs typeface="Assistant" pitchFamily="2" charset="-79"/>
            </a:endParaRPr>
          </a:p>
          <a:p>
            <a:pPr marL="742950" lvl="1" indent="-285750" algn="r" rtl="1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he-IL" sz="1800" b="1" i="0" u="none" strike="noStrike" dirty="0">
                <a:solidFill>
                  <a:srgbClr val="000000"/>
                </a:solidFill>
                <a:effectLst/>
                <a:latin typeface="Assistant" pitchFamily="2" charset="-79"/>
                <a:cs typeface="Assistant" pitchFamily="2" charset="-79"/>
              </a:rPr>
              <a:t>מי אני?</a:t>
            </a:r>
            <a:r>
              <a:rPr lang="he-IL" sz="1800" b="0" i="0" u="none" strike="noStrike" dirty="0">
                <a:solidFill>
                  <a:srgbClr val="000000"/>
                </a:solidFill>
                <a:effectLst/>
                <a:latin typeface="Assistant" pitchFamily="2" charset="-79"/>
                <a:cs typeface="Assistant" pitchFamily="2" charset="-79"/>
              </a:rPr>
              <a:t> לדוגמה: ״אני משה תלמיד כיתה ה׳ בביה״ס למחוננים.</a:t>
            </a:r>
          </a:p>
          <a:p>
            <a:pPr marL="742950" lvl="1" indent="-285750" algn="r" rtl="1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he-IL" sz="1800" b="1" i="0" u="none" strike="noStrike" dirty="0">
                <a:solidFill>
                  <a:srgbClr val="000000"/>
                </a:solidFill>
                <a:effectLst/>
                <a:latin typeface="Assistant" pitchFamily="2" charset="-79"/>
                <a:cs typeface="Assistant" pitchFamily="2" charset="-79"/>
              </a:rPr>
              <a:t>הֶקְשֵׁר</a:t>
            </a:r>
            <a:r>
              <a:rPr lang="he-IL" sz="1800" b="0" i="0" u="none" strike="noStrike" dirty="0">
                <a:solidFill>
                  <a:srgbClr val="000000"/>
                </a:solidFill>
                <a:effectLst/>
                <a:latin typeface="Assistant" pitchFamily="2" charset="-79"/>
                <a:cs typeface="Assistant" pitchFamily="2" charset="-79"/>
              </a:rPr>
              <a:t>: ״קיבלתי משימה מהמורה שלי לעבוד איתך, ולהדגים בכיתה את העבודה איתך״</a:t>
            </a:r>
          </a:p>
          <a:p>
            <a:pPr marL="742950" lvl="1" indent="-285750" algn="r" rtl="1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he-IL" sz="1800" b="1" i="0" u="none" strike="noStrike" dirty="0">
                <a:solidFill>
                  <a:srgbClr val="000000"/>
                </a:solidFill>
                <a:effectLst/>
                <a:latin typeface="Assistant" pitchFamily="2" charset="-79"/>
                <a:cs typeface="Assistant" pitchFamily="2" charset="-79"/>
              </a:rPr>
              <a:t>המשימה</a:t>
            </a:r>
            <a:r>
              <a:rPr lang="he-IL" sz="1800" b="0" i="0" u="none" strike="noStrike" dirty="0">
                <a:solidFill>
                  <a:srgbClr val="000000"/>
                </a:solidFill>
                <a:effectLst/>
                <a:latin typeface="Assistant" pitchFamily="2" charset="-79"/>
                <a:cs typeface="Assistant" pitchFamily="2" charset="-79"/>
              </a:rPr>
              <a:t>: מה אתם מקשים שיעשה? לדוגמה: ״תן מידע מעמיק על בננה, כולל: חקלאות, תרבות, מוסיקה״</a:t>
            </a:r>
          </a:p>
          <a:p>
            <a:pPr marL="742950" lvl="1" indent="-285750" algn="r" rtl="1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he-IL" sz="1800" b="1" i="0" u="none" strike="noStrike" dirty="0">
                <a:solidFill>
                  <a:srgbClr val="000000"/>
                </a:solidFill>
                <a:effectLst/>
                <a:latin typeface="Assistant" pitchFamily="2" charset="-79"/>
                <a:cs typeface="Assistant" pitchFamily="2" charset="-79"/>
              </a:rPr>
              <a:t>צורה</a:t>
            </a:r>
            <a:r>
              <a:rPr lang="he-IL" sz="1800" b="0" i="0" u="none" strike="noStrike" dirty="0">
                <a:solidFill>
                  <a:srgbClr val="000000"/>
                </a:solidFill>
                <a:effectLst/>
                <a:latin typeface="Assistant" pitchFamily="2" charset="-79"/>
                <a:cs typeface="Assistant" pitchFamily="2" charset="-79"/>
              </a:rPr>
              <a:t>: הצג לי את התוצאות בטבלה.</a:t>
            </a:r>
            <a:br>
              <a:rPr lang="he-IL" sz="1800" b="0" i="0" u="none" strike="noStrike" dirty="0">
                <a:solidFill>
                  <a:srgbClr val="000000"/>
                </a:solidFill>
                <a:effectLst/>
                <a:latin typeface="Assistant" pitchFamily="2" charset="-79"/>
                <a:cs typeface="Assistant" pitchFamily="2" charset="-79"/>
              </a:rPr>
            </a:br>
            <a:br>
              <a:rPr lang="he-IL" sz="1800" b="0" i="0" u="none" strike="noStrike" dirty="0">
                <a:solidFill>
                  <a:srgbClr val="000000"/>
                </a:solidFill>
                <a:effectLst/>
                <a:latin typeface="Assistant" pitchFamily="2" charset="-79"/>
                <a:cs typeface="Assistant" pitchFamily="2" charset="-79"/>
              </a:rPr>
            </a:br>
            <a:r>
              <a:rPr lang="he-IL" sz="1800" b="0" i="0" u="none" strike="noStrike" dirty="0">
                <a:solidFill>
                  <a:srgbClr val="000000"/>
                </a:solidFill>
                <a:effectLst/>
                <a:latin typeface="Assistant" pitchFamily="2" charset="-79"/>
                <a:cs typeface="Assistant" pitchFamily="2" charset="-79"/>
              </a:rPr>
              <a:t>ככה זה אמור להראות (אתם תמלאו כל פעם את התוכן שלכם: </a:t>
            </a:r>
            <a:r>
              <a:rPr lang="he-IL" sz="1800" b="1" i="0" u="none" strike="noStrike" dirty="0">
                <a:solidFill>
                  <a:srgbClr val="000000"/>
                </a:solidFill>
                <a:effectLst/>
                <a:latin typeface="Assistant" pitchFamily="2" charset="-79"/>
                <a:cs typeface="Assistant" pitchFamily="2" charset="-79"/>
              </a:rPr>
              <a:t>[מי אני?]--[הֶקְשֵׁר]--{המשימה]--[צורה]</a:t>
            </a:r>
          </a:p>
          <a:p>
            <a: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IL" sz="1800" dirty="0">
              <a:latin typeface="OS Aran 400 FFC" panose="02000506050000020004" pitchFamily="2" charset="-79"/>
              <a:cs typeface="OS Aran 400 FFC" panose="02000506050000020004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735806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8600EE-7BC8-65D2-714E-AE8C26F31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27504"/>
          </a:xfrm>
        </p:spPr>
        <p:txBody>
          <a:bodyPr>
            <a:normAutofit fontScale="90000"/>
          </a:bodyPr>
          <a:lstStyle/>
          <a:p>
            <a:pPr algn="r" rtl="1"/>
            <a:r>
              <a:rPr lang="he-IL" sz="3200" dirty="0">
                <a:latin typeface="OS Aran 400 FFC" panose="02000506050000020004" pitchFamily="2" charset="-79"/>
                <a:cs typeface="OS Aran 400 FFC" panose="02000506050000020004" pitchFamily="2" charset="-79"/>
              </a:rPr>
              <a:t>השיחה שלי</a:t>
            </a:r>
            <a:endParaRPr lang="en-IL" sz="3200" dirty="0">
              <a:latin typeface="OS Aran 400 FFC" panose="02000506050000020004" pitchFamily="2" charset="-79"/>
              <a:cs typeface="OS Aran 400 FFC" panose="02000506050000020004" pitchFamily="2" charset="-79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309574-C137-47DE-1F24-B3AD11B718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>
            <a:noAutofit/>
          </a:bodyPr>
          <a:lstStyle/>
          <a:p>
            <a:pPr mar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he-IL" sz="1800" b="0" i="0" u="none" strike="noStrike" dirty="0">
                <a:solidFill>
                  <a:srgbClr val="000000"/>
                </a:solidFill>
                <a:effectLst/>
                <a:latin typeface="Assistant" pitchFamily="2" charset="-79"/>
                <a:cs typeface="Assistant" pitchFamily="2" charset="-79"/>
              </a:rPr>
              <a:t>המשימה שלכם היא להתאמן באיסוף מידע דרך ה </a:t>
            </a:r>
            <a:r>
              <a:rPr lang="en-US" sz="1800" b="1" i="0" u="none" strike="noStrike" dirty="0" err="1">
                <a:solidFill>
                  <a:srgbClr val="000000"/>
                </a:solidFill>
                <a:effectLst/>
                <a:latin typeface="Assistant" pitchFamily="2" charset="-79"/>
                <a:cs typeface="Assistant" pitchFamily="2" charset="-79"/>
              </a:rPr>
              <a:t>chatgpt</a:t>
            </a:r>
            <a:r>
              <a:rPr lang="he-IL" sz="1800" b="1" i="0" u="none" strike="noStrike" dirty="0">
                <a:solidFill>
                  <a:srgbClr val="000000"/>
                </a:solidFill>
                <a:effectLst/>
                <a:latin typeface="Assistant" pitchFamily="2" charset="-79"/>
                <a:cs typeface="Assistant" pitchFamily="2" charset="-79"/>
              </a:rPr>
              <a:t>,</a:t>
            </a:r>
            <a:r>
              <a:rPr lang="he-IL" sz="1800" b="0" i="0" u="none" strike="noStrike" dirty="0">
                <a:solidFill>
                  <a:srgbClr val="000000"/>
                </a:solidFill>
                <a:effectLst/>
                <a:latin typeface="Assistant" pitchFamily="2" charset="-79"/>
                <a:cs typeface="Assistant" pitchFamily="2" charset="-79"/>
              </a:rPr>
              <a:t> אבל רק בנושאים הקשורים לספר הקוסם מארץ עוץ!!):</a:t>
            </a:r>
            <a:br>
              <a:rPr lang="he-IL" sz="1800" b="0" i="0" u="none" strike="noStrike" dirty="0">
                <a:solidFill>
                  <a:srgbClr val="000000"/>
                </a:solidFill>
                <a:effectLst/>
                <a:latin typeface="Assistant" pitchFamily="2" charset="-79"/>
                <a:cs typeface="Assistant" pitchFamily="2" charset="-79"/>
              </a:rPr>
            </a:br>
            <a:br>
              <a:rPr lang="he-IL" sz="1800" b="0" i="0" u="none" strike="noStrike" dirty="0">
                <a:solidFill>
                  <a:srgbClr val="000000"/>
                </a:solidFill>
                <a:effectLst/>
                <a:latin typeface="Assistant" pitchFamily="2" charset="-79"/>
                <a:cs typeface="Assistant" pitchFamily="2" charset="-79"/>
              </a:rPr>
            </a:br>
            <a:endParaRPr lang="he-IL" sz="1200" b="0" dirty="0">
              <a:effectLst/>
            </a:endParaRPr>
          </a:p>
          <a:p>
            <a:pPr mar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he-IL" sz="1800" b="0" i="0" u="none" strike="noStrike" dirty="0">
                <a:solidFill>
                  <a:srgbClr val="000000"/>
                </a:solidFill>
                <a:effectLst/>
                <a:latin typeface="Assistant" pitchFamily="2" charset="-79"/>
                <a:cs typeface="Assistant" pitchFamily="2" charset="-79"/>
              </a:rPr>
              <a:t>לאסוף לפחות 10 עובדות (או ידע חדש) שרכשתם, בעבודה עם ה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ssistant" pitchFamily="2" charset="-79"/>
                <a:cs typeface="Assistant" pitchFamily="2" charset="-79"/>
              </a:rPr>
              <a:t>chat</a:t>
            </a:r>
            <a:br>
              <a:rPr lang="en-US" sz="1800" b="0" i="0" u="none" strike="noStrike" dirty="0">
                <a:solidFill>
                  <a:srgbClr val="000000"/>
                </a:solidFill>
                <a:effectLst/>
                <a:latin typeface="Assistant" pitchFamily="2" charset="-79"/>
                <a:cs typeface="Assistant" pitchFamily="2" charset="-79"/>
              </a:rPr>
            </a:br>
            <a:br>
              <a:rPr lang="en-US" sz="1800" b="0" i="0" u="none" strike="noStrike" dirty="0">
                <a:solidFill>
                  <a:srgbClr val="000000"/>
                </a:solidFill>
                <a:effectLst/>
                <a:latin typeface="Assistant" pitchFamily="2" charset="-79"/>
                <a:cs typeface="Assistant" pitchFamily="2" charset="-79"/>
              </a:rPr>
            </a:br>
            <a:r>
              <a:rPr lang="he-IL" sz="1800" b="0" i="0" u="none" strike="noStrike" dirty="0">
                <a:solidFill>
                  <a:srgbClr val="000000"/>
                </a:solidFill>
                <a:effectLst/>
                <a:latin typeface="Assistant" pitchFamily="2" charset="-79"/>
                <a:cs typeface="Assistant" pitchFamily="2" charset="-79"/>
              </a:rPr>
              <a:t>הידע/העובדות המדהימות והחדשות יכול להיות על: ״קנזס״, ״נעליים״, ״כיוונים צפון-דרום...״, ״בגדים״, ״דחלילים״, ״מה מרגישות הדמויות״, ״אופנה״ וכל דבר שמסקרן אתכם וכו׳ </a:t>
            </a:r>
            <a:br>
              <a:rPr lang="he-IL" sz="1800" b="0" i="0" u="none" strike="noStrike" dirty="0">
                <a:solidFill>
                  <a:srgbClr val="000000"/>
                </a:solidFill>
                <a:effectLst/>
                <a:latin typeface="Assistant" pitchFamily="2" charset="-79"/>
                <a:cs typeface="Assistant" pitchFamily="2" charset="-79"/>
              </a:rPr>
            </a:br>
            <a:endParaRPr lang="he-IL" sz="1800" b="0" i="0" u="none" strike="noStrike" dirty="0">
              <a:solidFill>
                <a:srgbClr val="000000"/>
              </a:solidFill>
              <a:effectLst/>
              <a:latin typeface="Assistant" pitchFamily="2" charset="-79"/>
              <a:cs typeface="Assistant" pitchFamily="2" charset="-79"/>
            </a:endParaRPr>
          </a:p>
          <a:p>
            <a:pPr mar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he-IL" sz="1800" b="0" i="0" u="none" strike="noStrike" dirty="0">
                <a:solidFill>
                  <a:srgbClr val="000000"/>
                </a:solidFill>
                <a:effectLst/>
                <a:latin typeface="Assistant" pitchFamily="2" charset="-79"/>
                <a:cs typeface="Assistant" pitchFamily="2" charset="-79"/>
              </a:rPr>
              <a:t>(כשתציגו בכיתה את המשימה שלכם - נסו להיות זה או זו שיציג את העובדות הכי מפתיעות/מדהימות בכל הכיתה!!</a:t>
            </a:r>
            <a:br>
              <a:rPr lang="en-US" sz="1800" b="0" i="0" u="none" strike="noStrike" dirty="0">
                <a:solidFill>
                  <a:srgbClr val="000000"/>
                </a:solidFill>
                <a:effectLst/>
                <a:latin typeface="Assistant" pitchFamily="2" charset="-79"/>
                <a:cs typeface="Assistant" pitchFamily="2" charset="-79"/>
              </a:rPr>
            </a:br>
            <a:r>
              <a:rPr lang="he-IL" sz="1800" b="0" i="0" u="none" strike="noStrike" dirty="0">
                <a:solidFill>
                  <a:srgbClr val="000000"/>
                </a:solidFill>
                <a:effectLst/>
                <a:latin typeface="Assistant" pitchFamily="2" charset="-79"/>
                <a:cs typeface="Assistant" pitchFamily="2" charset="-79"/>
              </a:rPr>
              <a:t>אל תכניסו נתונים לא מעניינים, שכולם יודעים, או שהעתקתם בלי להבין...)</a:t>
            </a:r>
          </a:p>
          <a:p>
            <a:pPr mar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 lang="he-IL" sz="1800" dirty="0">
              <a:solidFill>
                <a:srgbClr val="000000"/>
              </a:solidFill>
              <a:latin typeface="Assistant" pitchFamily="2" charset="-79"/>
              <a:cs typeface="Assistant" pitchFamily="2" charset="-79"/>
            </a:endParaRPr>
          </a:p>
          <a:p>
            <a:pPr mar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 lang="he-IL" sz="1800" b="0" dirty="0">
              <a:solidFill>
                <a:srgbClr val="000000"/>
              </a:solidFill>
              <a:effectLst/>
              <a:latin typeface="Assistant" pitchFamily="2" charset="-79"/>
              <a:cs typeface="Assistant" pitchFamily="2" charset="-79"/>
            </a:endParaRPr>
          </a:p>
          <a:p>
            <a:pPr mar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 lang="he-IL" sz="1800" dirty="0">
              <a:solidFill>
                <a:srgbClr val="000000"/>
              </a:solidFill>
              <a:latin typeface="Assistant" pitchFamily="2" charset="-79"/>
              <a:cs typeface="Assistant" pitchFamily="2" charset="-79"/>
            </a:endParaRPr>
          </a:p>
          <a:p>
            <a:pPr mar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he-IL" sz="1800" b="0" dirty="0">
                <a:solidFill>
                  <a:srgbClr val="000000"/>
                </a:solidFill>
                <a:effectLst/>
                <a:latin typeface="Assistant" pitchFamily="2" charset="-79"/>
                <a:cs typeface="Assistant" pitchFamily="2" charset="-79"/>
              </a:rPr>
              <a:t>איך עושים את זה?</a:t>
            </a:r>
            <a:br>
              <a:rPr lang="en-US" sz="1800" b="0" dirty="0">
                <a:solidFill>
                  <a:srgbClr val="000000"/>
                </a:solidFill>
                <a:effectLst/>
                <a:latin typeface="Assistant" pitchFamily="2" charset="-79"/>
                <a:cs typeface="Assistant" pitchFamily="2" charset="-79"/>
              </a:rPr>
            </a:br>
            <a:br>
              <a:rPr lang="en-US" sz="1800" b="0" dirty="0">
                <a:solidFill>
                  <a:srgbClr val="000000"/>
                </a:solidFill>
                <a:effectLst/>
                <a:latin typeface="Assistant" pitchFamily="2" charset="-79"/>
                <a:cs typeface="Assistant" pitchFamily="2" charset="-79"/>
              </a:rPr>
            </a:br>
            <a:r>
              <a:rPr lang="he-IL" sz="1800" b="0" dirty="0">
                <a:solidFill>
                  <a:srgbClr val="000000"/>
                </a:solidFill>
                <a:effectLst/>
                <a:latin typeface="Assistant" pitchFamily="2" charset="-79"/>
                <a:cs typeface="Assistant" pitchFamily="2" charset="-79"/>
              </a:rPr>
              <a:t>ראו דוגמה לתיעוד שיחה עם הצ׳אט (אתם צריכים ״לדוג״ 10 עובדות וידע חדש שהצלחתם ללמוד מהשיחה עם הצ׳אט):</a:t>
            </a:r>
            <a:endParaRPr lang="he-IL" sz="1200" b="0" dirty="0">
              <a:effectLst/>
            </a:endParaRPr>
          </a:p>
          <a:p>
            <a:pPr marL="0" indent="0">
              <a:buNone/>
            </a:pPr>
            <a:br>
              <a:rPr lang="he-IL" sz="1200" dirty="0"/>
            </a:br>
            <a:endParaRPr lang="en-IL" sz="1800" dirty="0">
              <a:latin typeface="OS Aran 400 FFC" panose="02000506050000020004" pitchFamily="2" charset="-79"/>
              <a:cs typeface="OS Aran 400 FFC" panose="02000506050000020004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642861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8600EE-7BC8-65D2-714E-AE8C26F31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6235" y="111443"/>
            <a:ext cx="10515600" cy="527504"/>
          </a:xfrm>
        </p:spPr>
        <p:txBody>
          <a:bodyPr>
            <a:normAutofit fontScale="90000"/>
          </a:bodyPr>
          <a:lstStyle/>
          <a:p>
            <a:pPr algn="r" rtl="1"/>
            <a:r>
              <a:rPr lang="he-IL" sz="3200" dirty="0">
                <a:latin typeface="OS Aran 400 FFC" panose="02000506050000020004" pitchFamily="2" charset="-79"/>
                <a:cs typeface="OS Aran 400 FFC" panose="02000506050000020004" pitchFamily="2" charset="-79"/>
              </a:rPr>
              <a:t>דוגמה שלי לשיחה – עברו עליה ותבינו מה אתם צריכים לעשות:</a:t>
            </a:r>
            <a:endParaRPr lang="en-IL" sz="3200" dirty="0">
              <a:latin typeface="OS Aran 400 FFC" panose="02000506050000020004" pitchFamily="2" charset="-79"/>
              <a:cs typeface="OS Aran 400 FFC" panose="02000506050000020004" pitchFamily="2" charset="-79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FBF3931-C1B7-5576-02E1-D4EC50A039D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6703177"/>
              </p:ext>
            </p:extLst>
          </p:nvPr>
        </p:nvGraphicFramePr>
        <p:xfrm>
          <a:off x="838200" y="766163"/>
          <a:ext cx="10873635" cy="4622103"/>
        </p:xfrm>
        <a:graphic>
          <a:graphicData uri="http://schemas.openxmlformats.org/drawingml/2006/table">
            <a:tbl>
              <a:tblPr/>
              <a:tblGrid>
                <a:gridCol w="4347575">
                  <a:extLst>
                    <a:ext uri="{9D8B030D-6E8A-4147-A177-3AD203B41FA5}">
                      <a16:colId xmlns:a16="http://schemas.microsoft.com/office/drawing/2014/main" val="468212703"/>
                    </a:ext>
                  </a:extLst>
                </a:gridCol>
                <a:gridCol w="2642992">
                  <a:extLst>
                    <a:ext uri="{9D8B030D-6E8A-4147-A177-3AD203B41FA5}">
                      <a16:colId xmlns:a16="http://schemas.microsoft.com/office/drawing/2014/main" val="3668604993"/>
                    </a:ext>
                  </a:extLst>
                </a:gridCol>
                <a:gridCol w="3883068">
                  <a:extLst>
                    <a:ext uri="{9D8B030D-6E8A-4147-A177-3AD203B41FA5}">
                      <a16:colId xmlns:a16="http://schemas.microsoft.com/office/drawing/2014/main" val="1663887240"/>
                    </a:ext>
                  </a:extLst>
                </a:gridCol>
              </a:tblGrid>
              <a:tr h="942817">
                <a:tc>
                  <a:txBody>
                    <a:bodyPr/>
                    <a:lstStyle/>
                    <a:p>
                      <a:pPr marL="0" marR="0" lvl="0" indent="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ssistant" pitchFamily="2" charset="-79"/>
                          <a:ea typeface="+mn-ea"/>
                          <a:cs typeface="Assistant" pitchFamily="2" charset="-79"/>
                        </a:rPr>
                        <a:t>נתון חדש שלמדתי מהתשובה שהצ׳אט נתן: </a:t>
                      </a:r>
                      <a:br>
                        <a:rPr kumimoji="0" lang="he-I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ssistant" pitchFamily="2" charset="-79"/>
                          <a:ea typeface="+mn-ea"/>
                          <a:cs typeface="Assistant" pitchFamily="2" charset="-79"/>
                        </a:rPr>
                      </a:br>
                      <a:r>
                        <a:rPr kumimoji="0" lang="he-IL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ssistant" pitchFamily="2" charset="-79"/>
                          <a:ea typeface="+mn-ea"/>
                          <a:cs typeface="Assistant" pitchFamily="2" charset="-79"/>
                        </a:rPr>
                        <a:t>(פה כותבים מידע חדש שלמדתם בעקבות השאלה שלכם)</a:t>
                      </a:r>
                      <a:endParaRPr kumimoji="0" lang="he-IL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הפרומפט</a:t>
                      </a:r>
                      <a:br>
                        <a:rPr lang="he-I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</a:br>
                      <a:r>
                        <a:rPr lang="he-I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(</a:t>
                      </a:r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מה כתבתי ב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chat</a:t>
                      </a:r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)</a:t>
                      </a:r>
                      <a:endParaRPr lang="en-US" sz="1600" b="0" dirty="0">
                        <a:effectLst/>
                      </a:endParaRPr>
                    </a:p>
                  </a:txBody>
                  <a:tcPr marL="68580" marR="6858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מה הכוונה שלכם?</a:t>
                      </a:r>
                      <a:br>
                        <a:rPr lang="he-I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</a:br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(תארו בשפה שלכם, מה אתם מנסים ללמוד/להשיג)</a:t>
                      </a:r>
                      <a:endParaRPr lang="he-IL" sz="1600" b="0" dirty="0">
                        <a:effectLst/>
                      </a:endParaRPr>
                    </a:p>
                  </a:txBody>
                  <a:tcPr marL="68580" marR="6858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6150742"/>
                  </a:ext>
                </a:extLst>
              </a:tr>
              <a:tr h="3679286">
                <a:tc>
                  <a:txBody>
                    <a:bodyPr/>
                    <a:lstStyle/>
                    <a:p>
                      <a:pPr marL="46355" algn="r" rtl="1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3600" b="1" i="0" u="sng" kern="1200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ea typeface="+mn-ea"/>
                          <a:cs typeface="Assistant" pitchFamily="2" charset="-79"/>
                        </a:rPr>
                        <a:t>3️⃣</a:t>
                      </a:r>
                      <a:r>
                        <a:rPr lang="he-I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 </a:t>
                      </a:r>
                    </a:p>
                    <a:p>
                      <a:pPr marL="46355" algn="r" rtl="1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״בננות נחשבות לרדיואקטיביות באופן טבעי, אף על פי שזה לא מסוכן. הסיבה לכך היא הכמות הקטנה של איזוטופ הפוטסיום הרדיואקטיבי,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K-40,  </a:t>
                      </a:r>
                      <a:r>
                        <a:rPr lang="he-I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שיש בהן. איזוטופ זה נכלל גם בכל תזונתנו ואינו מסוכן בכמויות הנצרכות יומיום. למעשה, כדי לסבול נזק מהרדיואקטיביות של בננות, יהיה עליך לאכול מאות אלפים של בננות בזמן קצר מאוד!״</a:t>
                      </a:r>
                      <a:b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</a:br>
                      <a:b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</a:br>
                      <a:r>
                        <a:rPr lang="he-IL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נתון ראשון</a:t>
                      </a:r>
                      <a:endParaRPr lang="he-IL" sz="180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68580" marR="6858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6355" algn="r" rtl="1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3600" b="1" i="0" u="sng" kern="1200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ea typeface="+mn-ea"/>
                          <a:cs typeface="Assistant" pitchFamily="2" charset="-79"/>
                        </a:rPr>
                        <a:t>2️⃣</a:t>
                      </a:r>
                      <a:r>
                        <a:rPr lang="he-I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 </a:t>
                      </a:r>
                    </a:p>
                    <a:p>
                      <a:pPr marL="46355" algn="r" rtl="1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״אני משה תלמיד כיתה ה׳ בביה״ס למחוננים. קיבלתי משימה מהמורה שלי לעבוד איתך, ולהדגים בכיתה את העבודה איתך. ״תן לי נתון ייחודי</a:t>
                      </a:r>
                      <a:br>
                        <a:rPr lang="he-I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</a:br>
                      <a:r>
                        <a:rPr lang="he-I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שכמעט ולא יודעים על בננה! הצג לי 3 תוצאות בטבלה״</a:t>
                      </a:r>
                      <a:endParaRPr lang="he-IL" sz="1800" dirty="0">
                        <a:effectLst/>
                      </a:endParaRPr>
                    </a:p>
                  </a:txBody>
                  <a:tcPr marL="68580" marR="6858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3600" b="1" i="0" u="sng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1️⃣</a:t>
                      </a:r>
                    </a:p>
                    <a:p>
                      <a:pPr algn="r" rtl="1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הכוונה שלי היא לכתוב את </a:t>
                      </a:r>
                      <a:r>
                        <a:rPr lang="he-IL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הפרומפט</a:t>
                      </a:r>
                      <a:r>
                        <a:rPr lang="he-I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 הראשון, כדי לאסוף מידע ראשוני על בננה:</a:t>
                      </a:r>
                      <a:endParaRPr lang="he-IL" sz="1800" dirty="0">
                        <a:effectLst/>
                      </a:endParaRPr>
                    </a:p>
                  </a:txBody>
                  <a:tcPr marL="68580" marR="6858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6222102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C50FB583-578D-018A-AFFF-CFE78A8B1E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-5388615" y="-335071"/>
            <a:ext cx="23751287" cy="1379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L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999A3F8-3F27-F3BC-D96A-4AC1DE47A5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9234" y="5451897"/>
            <a:ext cx="5908288" cy="127988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57FB8BE-7E86-597E-1BF9-230C9F4DCC47}"/>
              </a:ext>
            </a:extLst>
          </p:cNvPr>
          <p:cNvSpPr txBox="1"/>
          <p:nvPr/>
        </p:nvSpPr>
        <p:spPr>
          <a:xfrm>
            <a:off x="-48322" y="6304834"/>
            <a:ext cx="1773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dirty="0">
                <a:latin typeface="OS Aran 400 FFC" panose="02000506050000020004" pitchFamily="2" charset="-79"/>
                <a:cs typeface="OS Aran 400 FFC" panose="02000506050000020004" pitchFamily="2" charset="-79"/>
              </a:rPr>
              <a:t>ממשיכים הלאה...</a:t>
            </a:r>
            <a:endParaRPr lang="en-IL" dirty="0">
              <a:latin typeface="OS Aran 400 FFC" panose="02000506050000020004" pitchFamily="2" charset="-79"/>
              <a:cs typeface="OS Aran 400 FFC" panose="02000506050000020004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997274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977A305-B3B6-33EA-DEBC-A600519277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0851" y="5289317"/>
            <a:ext cx="6276278" cy="132048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C8600EE-7BC8-65D2-714E-AE8C26F31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4332" y="93943"/>
            <a:ext cx="10515600" cy="527504"/>
          </a:xfrm>
        </p:spPr>
        <p:txBody>
          <a:bodyPr>
            <a:normAutofit fontScale="90000"/>
          </a:bodyPr>
          <a:lstStyle/>
          <a:p>
            <a:pPr algn="r" rtl="1"/>
            <a:r>
              <a:rPr lang="he-IL" sz="3200" dirty="0">
                <a:latin typeface="OS Aran 400 FFC" panose="02000506050000020004" pitchFamily="2" charset="-79"/>
                <a:cs typeface="OS Aran 400 FFC" panose="02000506050000020004" pitchFamily="2" charset="-79"/>
              </a:rPr>
              <a:t>דוגמה שלי לשיחה – עברו עליה ותבינו מה אתם צריכים לעשות:</a:t>
            </a:r>
            <a:endParaRPr lang="en-IL" sz="3200" dirty="0">
              <a:latin typeface="OS Aran 400 FFC" panose="02000506050000020004" pitchFamily="2" charset="-79"/>
              <a:cs typeface="OS Aran 400 FFC" panose="02000506050000020004" pitchFamily="2" charset="-79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FBF3931-C1B7-5576-02E1-D4EC50A039D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5881561"/>
              </p:ext>
            </p:extLst>
          </p:nvPr>
        </p:nvGraphicFramePr>
        <p:xfrm>
          <a:off x="838200" y="774627"/>
          <a:ext cx="10881732" cy="5106993"/>
        </p:xfrm>
        <a:graphic>
          <a:graphicData uri="http://schemas.openxmlformats.org/drawingml/2006/table">
            <a:tbl>
              <a:tblPr/>
              <a:tblGrid>
                <a:gridCol w="4347575">
                  <a:extLst>
                    <a:ext uri="{9D8B030D-6E8A-4147-A177-3AD203B41FA5}">
                      <a16:colId xmlns:a16="http://schemas.microsoft.com/office/drawing/2014/main" val="468212703"/>
                    </a:ext>
                  </a:extLst>
                </a:gridCol>
                <a:gridCol w="2642992">
                  <a:extLst>
                    <a:ext uri="{9D8B030D-6E8A-4147-A177-3AD203B41FA5}">
                      <a16:colId xmlns:a16="http://schemas.microsoft.com/office/drawing/2014/main" val="3668604993"/>
                    </a:ext>
                  </a:extLst>
                </a:gridCol>
                <a:gridCol w="3891165">
                  <a:extLst>
                    <a:ext uri="{9D8B030D-6E8A-4147-A177-3AD203B41FA5}">
                      <a16:colId xmlns:a16="http://schemas.microsoft.com/office/drawing/2014/main" val="1663887240"/>
                    </a:ext>
                  </a:extLst>
                </a:gridCol>
              </a:tblGrid>
              <a:tr h="1041725">
                <a:tc>
                  <a:txBody>
                    <a:bodyPr/>
                    <a:lstStyle/>
                    <a:p>
                      <a:pPr algn="r" rtl="1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נתון חדש שלמדתי מהתשובה שהצ׳אט נתן: </a:t>
                      </a:r>
                      <a:br>
                        <a:rPr lang="he-I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</a:br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(פה כותבים מידע חדש שלמדתם בעקבות השאלה שלכם)</a:t>
                      </a:r>
                      <a:endParaRPr lang="he-IL" sz="1600" b="0" dirty="0">
                        <a:effectLst/>
                      </a:endParaRPr>
                    </a:p>
                  </a:txBody>
                  <a:tcPr marL="68580" marR="6858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הפרומפט</a:t>
                      </a:r>
                      <a:br>
                        <a:rPr lang="he-I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</a:br>
                      <a:r>
                        <a:rPr lang="he-I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(</a:t>
                      </a:r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מה כתבתי ב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chat</a:t>
                      </a:r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)</a:t>
                      </a:r>
                      <a:endParaRPr lang="en-US" sz="1600" b="0" dirty="0">
                        <a:effectLst/>
                      </a:endParaRPr>
                    </a:p>
                  </a:txBody>
                  <a:tcPr marL="68580" marR="6858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מה הכוונה שלכם?</a:t>
                      </a:r>
                      <a:br>
                        <a:rPr lang="he-I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</a:br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(תארו בשפה שלכם, מה אתם מנסים ללמוד/להשיג)</a:t>
                      </a:r>
                      <a:endParaRPr lang="he-IL" sz="1600" b="0" dirty="0">
                        <a:effectLst/>
                      </a:endParaRPr>
                    </a:p>
                  </a:txBody>
                  <a:tcPr marL="68580" marR="6858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6150742"/>
                  </a:ext>
                </a:extLst>
              </a:tr>
              <a:tr h="4065268">
                <a:tc>
                  <a:txBody>
                    <a:bodyPr/>
                    <a:lstStyle/>
                    <a:p>
                      <a:pPr marL="46355" algn="r" rtl="1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L" sz="3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6️⃣</a:t>
                      </a:r>
                      <a:endParaRPr lang="he-IL" sz="3200" dirty="0">
                        <a:effectLst/>
                      </a:endParaRPr>
                    </a:p>
                    <a:p>
                      <a:pPr marL="46355" algn="r" rtl="1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e-IL" sz="1800" dirty="0">
                        <a:effectLst/>
                      </a:endParaRPr>
                    </a:p>
                    <a:p>
                      <a:pPr marL="46355" algn="r" rtl="1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e-IL" sz="1800" dirty="0">
                        <a:effectLst/>
                      </a:endParaRPr>
                    </a:p>
                    <a:p>
                      <a:pPr marL="46355" algn="r" rtl="1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e-IL" sz="1800" dirty="0">
                        <a:effectLst/>
                      </a:endParaRPr>
                    </a:p>
                    <a:p>
                      <a:pPr marL="46355" algn="r" rtl="1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e-IL" sz="1800" dirty="0">
                        <a:effectLst/>
                      </a:endParaRPr>
                    </a:p>
                    <a:p>
                      <a:pPr marL="46355" algn="r" rtl="1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e-IL" sz="1800" dirty="0">
                        <a:effectLst/>
                      </a:endParaRPr>
                    </a:p>
                    <a:p>
                      <a:pPr marL="46355" algn="r" rtl="1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e-IL" sz="1800" dirty="0">
                        <a:effectLst/>
                      </a:endParaRPr>
                    </a:p>
                    <a:p>
                      <a:pPr marL="46355" algn="r" rtl="1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e-IL" sz="1800" dirty="0">
                        <a:effectLst/>
                      </a:endParaRPr>
                    </a:p>
                    <a:p>
                      <a:pPr marL="46355" algn="r" rtl="1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e-IL" sz="1800" dirty="0">
                        <a:effectLst/>
                      </a:endParaRPr>
                    </a:p>
                    <a:p>
                      <a:pPr marL="46355" algn="r" rtl="1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e-IL" sz="1800" dirty="0">
                        <a:effectLst/>
                      </a:endParaRPr>
                    </a:p>
                    <a:p>
                      <a:pPr marL="46355" algn="r" rtl="1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e-IL" sz="1800" dirty="0">
                        <a:effectLst/>
                      </a:endParaRPr>
                    </a:p>
                    <a:p>
                      <a:pPr marL="46355" algn="r" rtl="1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נתון שני</a:t>
                      </a:r>
                      <a:endParaRPr lang="he-IL" sz="180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68580" marR="6858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6355" algn="r" rtl="1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L" sz="3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5️⃣</a:t>
                      </a:r>
                      <a:endParaRPr lang="he-IL" sz="3200" b="0" i="0" u="none" strike="noStrike" dirty="0">
                        <a:solidFill>
                          <a:srgbClr val="000000"/>
                        </a:solidFill>
                        <a:effectLst/>
                        <a:latin typeface="Assistant" pitchFamily="2" charset="-79"/>
                        <a:cs typeface="Assistant" pitchFamily="2" charset="-79"/>
                      </a:endParaRPr>
                    </a:p>
                    <a:p>
                      <a:pPr marL="46355" algn="r" rtl="1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״הצג טבלה של מאכלים אחרים רדיואקטיביים״</a:t>
                      </a:r>
                    </a:p>
                    <a:p>
                      <a:pPr marL="46355" algn="r" rtl="1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br>
                        <a:rPr lang="he-I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</a:br>
                      <a:endParaRPr lang="he-IL" sz="1800" dirty="0">
                        <a:effectLst/>
                      </a:endParaRPr>
                    </a:p>
                  </a:txBody>
                  <a:tcPr marL="68580" marR="6858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6355" algn="r" defTabSz="914400" rtl="1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L" sz="3200" b="0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4️⃣</a:t>
                      </a:r>
                      <a:endParaRPr lang="he-IL" sz="3200" b="0" i="0" u="none" strike="noStrike" kern="1200">
                        <a:solidFill>
                          <a:srgbClr val="000000"/>
                        </a:solidFill>
                        <a:effectLst/>
                        <a:latin typeface="Assistant" pitchFamily="2" charset="-79"/>
                        <a:ea typeface="+mn-ea"/>
                        <a:cs typeface="Assistant" pitchFamily="2" charset="-79"/>
                      </a:endParaRPr>
                    </a:p>
                    <a:p>
                      <a:pPr marL="46355" algn="r" defTabSz="914400" rtl="1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ea typeface="+mn-ea"/>
                          <a:cs typeface="Assistant" pitchFamily="2" charset="-79"/>
                        </a:rPr>
                        <a:t>סקרן אותי עניין הרדיואקטיביות, במאכלים, אז שאלתי:</a:t>
                      </a:r>
                      <a:endParaRPr lang="he-IL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Assistant" pitchFamily="2" charset="-79"/>
                        <a:ea typeface="+mn-ea"/>
                        <a:cs typeface="Assistant" pitchFamily="2" charset="-79"/>
                      </a:endParaRPr>
                    </a:p>
                  </a:txBody>
                  <a:tcPr marL="68580" marR="6858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6222102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C50FB583-578D-018A-AFFF-CFE78A8B1E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-5388615" y="-335071"/>
            <a:ext cx="23751287" cy="1379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L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AFB2209-BE39-7816-FC2A-2980C455E6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2285065"/>
            <a:ext cx="4179849" cy="311166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E9F22FCA-EB03-DA5C-0097-AA1C967BBE77}"/>
              </a:ext>
            </a:extLst>
          </p:cNvPr>
          <p:cNvSpPr txBox="1"/>
          <p:nvPr/>
        </p:nvSpPr>
        <p:spPr>
          <a:xfrm>
            <a:off x="-48322" y="6304834"/>
            <a:ext cx="1773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dirty="0">
                <a:latin typeface="OS Aran 400 FFC" panose="02000506050000020004" pitchFamily="2" charset="-79"/>
                <a:cs typeface="OS Aran 400 FFC" panose="02000506050000020004" pitchFamily="2" charset="-79"/>
              </a:rPr>
              <a:t>ממשיכים הלאה...</a:t>
            </a:r>
            <a:endParaRPr lang="en-IL" dirty="0">
              <a:latin typeface="OS Aran 400 FFC" panose="02000506050000020004" pitchFamily="2" charset="-79"/>
              <a:cs typeface="OS Aran 400 FFC" panose="02000506050000020004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662025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F055DFDA-1AF9-B108-CBDC-B65142AB1D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7149" y="5089202"/>
            <a:ext cx="5836734" cy="135790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C8600EE-7BC8-65D2-714E-AE8C26F31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4332" y="91043"/>
            <a:ext cx="10515600" cy="527504"/>
          </a:xfrm>
        </p:spPr>
        <p:txBody>
          <a:bodyPr>
            <a:normAutofit fontScale="90000"/>
          </a:bodyPr>
          <a:lstStyle/>
          <a:p>
            <a:pPr algn="r" rtl="1"/>
            <a:r>
              <a:rPr lang="he-IL" sz="3200" dirty="0">
                <a:latin typeface="OS Aran 400 FFC" panose="02000506050000020004" pitchFamily="2" charset="-79"/>
                <a:cs typeface="OS Aran 400 FFC" panose="02000506050000020004" pitchFamily="2" charset="-79"/>
              </a:rPr>
              <a:t>דוגמה שלי לשיחה – עברו עליה ותבינו מה אתם צריכים לעשות:</a:t>
            </a:r>
            <a:endParaRPr lang="en-IL" sz="3200" dirty="0">
              <a:latin typeface="OS Aran 400 FFC" panose="02000506050000020004" pitchFamily="2" charset="-79"/>
              <a:cs typeface="OS Aran 400 FFC" panose="02000506050000020004" pitchFamily="2" charset="-79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FBF3931-C1B7-5576-02E1-D4EC50A039D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3283547"/>
              </p:ext>
            </p:extLst>
          </p:nvPr>
        </p:nvGraphicFramePr>
        <p:xfrm>
          <a:off x="838200" y="618547"/>
          <a:ext cx="10881732" cy="4622103"/>
        </p:xfrm>
        <a:graphic>
          <a:graphicData uri="http://schemas.openxmlformats.org/drawingml/2006/table">
            <a:tbl>
              <a:tblPr/>
              <a:tblGrid>
                <a:gridCol w="4347575">
                  <a:extLst>
                    <a:ext uri="{9D8B030D-6E8A-4147-A177-3AD203B41FA5}">
                      <a16:colId xmlns:a16="http://schemas.microsoft.com/office/drawing/2014/main" val="468212703"/>
                    </a:ext>
                  </a:extLst>
                </a:gridCol>
                <a:gridCol w="2642992">
                  <a:extLst>
                    <a:ext uri="{9D8B030D-6E8A-4147-A177-3AD203B41FA5}">
                      <a16:colId xmlns:a16="http://schemas.microsoft.com/office/drawing/2014/main" val="3668604993"/>
                    </a:ext>
                  </a:extLst>
                </a:gridCol>
                <a:gridCol w="3891165">
                  <a:extLst>
                    <a:ext uri="{9D8B030D-6E8A-4147-A177-3AD203B41FA5}">
                      <a16:colId xmlns:a16="http://schemas.microsoft.com/office/drawing/2014/main" val="1663887240"/>
                    </a:ext>
                  </a:extLst>
                </a:gridCol>
              </a:tblGrid>
              <a:tr h="942817">
                <a:tc>
                  <a:txBody>
                    <a:bodyPr/>
                    <a:lstStyle/>
                    <a:p>
                      <a:pPr marL="0" marR="0" lvl="0" indent="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ssistant" pitchFamily="2" charset="-79"/>
                          <a:ea typeface="+mn-ea"/>
                          <a:cs typeface="Assistant" pitchFamily="2" charset="-79"/>
                        </a:rPr>
                        <a:t>נתון חדש שלמדתי מהתשובה שהצ׳אט נתן: </a:t>
                      </a:r>
                      <a:br>
                        <a:rPr kumimoji="0" lang="he-I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ssistant" pitchFamily="2" charset="-79"/>
                          <a:ea typeface="+mn-ea"/>
                          <a:cs typeface="Assistant" pitchFamily="2" charset="-79"/>
                        </a:rPr>
                      </a:br>
                      <a:r>
                        <a:rPr kumimoji="0" lang="he-IL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ssistant" pitchFamily="2" charset="-79"/>
                          <a:ea typeface="+mn-ea"/>
                          <a:cs typeface="Assistant" pitchFamily="2" charset="-79"/>
                        </a:rPr>
                        <a:t>(פה כותבים מידע חדש שלמדתם בעקבות השאלה שלכם)</a:t>
                      </a:r>
                      <a:endParaRPr kumimoji="0" lang="he-IL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הפרומפט</a:t>
                      </a:r>
                      <a:br>
                        <a:rPr lang="he-I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</a:br>
                      <a:r>
                        <a:rPr lang="he-I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(</a:t>
                      </a:r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מה כתבתי ב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chat</a:t>
                      </a:r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)</a:t>
                      </a:r>
                      <a:endParaRPr lang="en-US" sz="1600" b="0" dirty="0">
                        <a:effectLst/>
                      </a:endParaRPr>
                    </a:p>
                  </a:txBody>
                  <a:tcPr marL="68580" marR="6858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מה הכוונה שלכם?</a:t>
                      </a:r>
                      <a:br>
                        <a:rPr lang="he-I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</a:br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(תארו בשפה שלכם, מה אתם מנסים ללמוד/להשיג)</a:t>
                      </a:r>
                      <a:endParaRPr lang="he-IL" sz="1600" b="0" dirty="0">
                        <a:effectLst/>
                      </a:endParaRPr>
                    </a:p>
                  </a:txBody>
                  <a:tcPr marL="68580" marR="6858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6150742"/>
                  </a:ext>
                </a:extLst>
              </a:tr>
              <a:tr h="3679286">
                <a:tc>
                  <a:txBody>
                    <a:bodyPr/>
                    <a:lstStyle/>
                    <a:p>
                      <a:pPr marL="46355" marR="0" indent="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ea typeface="+mn-ea"/>
                          <a:cs typeface="Assistant" pitchFamily="2" charset="-79"/>
                        </a:rPr>
                        <a:t>הפרי נחשב ל"מסוכן" ביותר בתנאים מסוימים הוא אולי האקי, שהוא הפרי הלאומי של ג'מייקה. כאשר הוא אינו מבשיל כראוי, הוא מכיל רמות גבוהות של </a:t>
                      </a:r>
                      <a:r>
                        <a:rPr lang="he-IL" sz="18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ea typeface="+mn-ea"/>
                          <a:cs typeface="Assistant" pitchFamily="2" charset="-79"/>
                        </a:rPr>
                        <a:t>היפוגליצין</a:t>
                      </a:r>
                      <a:r>
                        <a:rPr lang="he-IL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ea typeface="+mn-ea"/>
                          <a:cs typeface="Assistant" pitchFamily="2" charset="-79"/>
                        </a:rPr>
                        <a:t>, חומצת אמינו שיכולה לגרום לאובדן הכרה, התקפים ואפילו מוות. רק החלק הצהוב של הפרי הוא אכיל כאשר הוא נפתח באופן טבעי מתייבש קצת. שאר הפירות נחשבים לרעילים.</a:t>
                      </a:r>
                      <a:b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ea typeface="+mn-ea"/>
                          <a:cs typeface="Assistant" pitchFamily="2" charset="-79"/>
                        </a:rPr>
                      </a:br>
                      <a:b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ea typeface="+mn-ea"/>
                          <a:cs typeface="Assistant" pitchFamily="2" charset="-79"/>
                        </a:rPr>
                      </a:br>
                      <a:r>
                        <a:rPr lang="he-IL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נתון שלישי</a:t>
                      </a:r>
                      <a:endParaRPr lang="he-IL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Assistant" pitchFamily="2" charset="-79"/>
                        <a:ea typeface="+mn-ea"/>
                        <a:cs typeface="Assistant" pitchFamily="2" charset="-79"/>
                      </a:endParaRPr>
                    </a:p>
                  </a:txBody>
                  <a:tcPr marL="68580" marR="6858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6355" marR="0" indent="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מה הפרי הכי מסוכן?״</a:t>
                      </a:r>
                    </a:p>
                  </a:txBody>
                  <a:tcPr marL="68580" marR="6858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6355" algn="r" defTabSz="914400" rtl="1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ea typeface="+mn-ea"/>
                          <a:cs typeface="Assistant" pitchFamily="2" charset="-79"/>
                        </a:rPr>
                        <a:t>ואז הסתקרנתי עוד, האם זה מסוכן:</a:t>
                      </a:r>
                    </a:p>
                  </a:txBody>
                  <a:tcPr marL="68580" marR="6858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6222102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C50FB583-578D-018A-AFFF-CFE78A8B1E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-5388615" y="-335071"/>
            <a:ext cx="23751287" cy="1379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L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4511458-1F83-11E6-5361-389F6D9AF991}"/>
              </a:ext>
            </a:extLst>
          </p:cNvPr>
          <p:cNvSpPr txBox="1"/>
          <p:nvPr/>
        </p:nvSpPr>
        <p:spPr>
          <a:xfrm>
            <a:off x="-48322" y="6304834"/>
            <a:ext cx="1773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dirty="0">
                <a:latin typeface="OS Aran 400 FFC" panose="02000506050000020004" pitchFamily="2" charset="-79"/>
                <a:cs typeface="OS Aran 400 FFC" panose="02000506050000020004" pitchFamily="2" charset="-79"/>
              </a:rPr>
              <a:t>ממשיכים הלאה...</a:t>
            </a:r>
            <a:endParaRPr lang="en-IL" dirty="0">
              <a:latin typeface="OS Aran 400 FFC" panose="02000506050000020004" pitchFamily="2" charset="-79"/>
              <a:cs typeface="OS Aran 400 FFC" panose="02000506050000020004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3526840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0"/>
                <a:lumOff val="100000"/>
              </a:schemeClr>
            </a:gs>
            <a:gs pos="66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8600EE-7BC8-65D2-714E-AE8C26F31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6235" y="111443"/>
            <a:ext cx="10515600" cy="527504"/>
          </a:xfrm>
        </p:spPr>
        <p:txBody>
          <a:bodyPr>
            <a:normAutofit fontScale="90000"/>
          </a:bodyPr>
          <a:lstStyle/>
          <a:p>
            <a:pPr algn="r" rtl="1"/>
            <a:r>
              <a:rPr lang="he-IL" sz="3200" dirty="0">
                <a:latin typeface="OS Aran 400 FFC" panose="02000506050000020004" pitchFamily="2" charset="-79"/>
                <a:cs typeface="OS Aran 400 FFC" panose="02000506050000020004" pitchFamily="2" charset="-79"/>
              </a:rPr>
              <a:t>השיחה שלכם עם הצ׳אט</a:t>
            </a:r>
            <a:endParaRPr lang="en-IL" sz="3200" dirty="0">
              <a:latin typeface="OS Aran 400 FFC" panose="02000506050000020004" pitchFamily="2" charset="-79"/>
              <a:cs typeface="OS Aran 400 FFC" panose="02000506050000020004" pitchFamily="2" charset="-79"/>
            </a:endParaRP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C50FB583-578D-018A-AFFF-CFE78A8B1E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-5388615" y="-335071"/>
            <a:ext cx="23751287" cy="1379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L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0E6A045-17A9-EB9C-5A40-28BDEBC3CB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 defTabSz="914400" rtl="1" eaLnBrk="1" latinLnBrk="0" hangingPunct="1">
              <a:lnSpc>
                <a:spcPct val="90000"/>
              </a:lnSpc>
              <a:spcBef>
                <a:spcPts val="1000"/>
              </a:spcBef>
              <a:buNone/>
            </a:pPr>
            <a:r>
              <a:rPr lang="he-IL" sz="12000" dirty="0">
                <a:latin typeface="OS Aran 400 FFC" panose="02000506050000020004" pitchFamily="2" charset="-79"/>
                <a:cs typeface="OS Aran 400 FFC" panose="02000506050000020004" pitchFamily="2" charset="-79"/>
              </a:rPr>
              <a:t>עכשיו אתם:</a:t>
            </a:r>
            <a:endParaRPr lang="en-IL" sz="12000" dirty="0">
              <a:latin typeface="OS Aran 400 FFC" panose="02000506050000020004" pitchFamily="2" charset="-79"/>
              <a:cs typeface="OS Aran 400 FFC" panose="02000506050000020004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564349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0"/>
                <a:lumOff val="100000"/>
              </a:schemeClr>
            </a:gs>
            <a:gs pos="66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8600EE-7BC8-65D2-714E-AE8C26F31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6235" y="1028011"/>
            <a:ext cx="10515600" cy="527504"/>
          </a:xfrm>
        </p:spPr>
        <p:txBody>
          <a:bodyPr>
            <a:normAutofit fontScale="90000"/>
          </a:bodyPr>
          <a:lstStyle/>
          <a:p>
            <a:pPr algn="r" rtl="1"/>
            <a:r>
              <a:rPr lang="he-IL" sz="3200" dirty="0">
                <a:latin typeface="OS Aran 400 FFC" panose="02000506050000020004" pitchFamily="2" charset="-79"/>
                <a:cs typeface="OS Aran 400 FFC" panose="02000506050000020004" pitchFamily="2" charset="-79"/>
              </a:rPr>
              <a:t>השיחה שלכם עם הצ׳אט</a:t>
            </a:r>
            <a:endParaRPr lang="en-IL" sz="3200" dirty="0">
              <a:latin typeface="OS Aran 400 FFC" panose="02000506050000020004" pitchFamily="2" charset="-79"/>
              <a:cs typeface="OS Aran 400 FFC" panose="02000506050000020004" pitchFamily="2" charset="-79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FBF3931-C1B7-5576-02E1-D4EC50A039D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1355118"/>
              </p:ext>
            </p:extLst>
          </p:nvPr>
        </p:nvGraphicFramePr>
        <p:xfrm>
          <a:off x="838200" y="1682731"/>
          <a:ext cx="10873635" cy="4622103"/>
        </p:xfrm>
        <a:graphic>
          <a:graphicData uri="http://schemas.openxmlformats.org/drawingml/2006/table">
            <a:tbl>
              <a:tblPr/>
              <a:tblGrid>
                <a:gridCol w="4347575">
                  <a:extLst>
                    <a:ext uri="{9D8B030D-6E8A-4147-A177-3AD203B41FA5}">
                      <a16:colId xmlns:a16="http://schemas.microsoft.com/office/drawing/2014/main" val="468212703"/>
                    </a:ext>
                  </a:extLst>
                </a:gridCol>
                <a:gridCol w="2642992">
                  <a:extLst>
                    <a:ext uri="{9D8B030D-6E8A-4147-A177-3AD203B41FA5}">
                      <a16:colId xmlns:a16="http://schemas.microsoft.com/office/drawing/2014/main" val="3668604993"/>
                    </a:ext>
                  </a:extLst>
                </a:gridCol>
                <a:gridCol w="3883068">
                  <a:extLst>
                    <a:ext uri="{9D8B030D-6E8A-4147-A177-3AD203B41FA5}">
                      <a16:colId xmlns:a16="http://schemas.microsoft.com/office/drawing/2014/main" val="1663887240"/>
                    </a:ext>
                  </a:extLst>
                </a:gridCol>
              </a:tblGrid>
              <a:tr h="942817">
                <a:tc>
                  <a:txBody>
                    <a:bodyPr/>
                    <a:lstStyle/>
                    <a:p>
                      <a:pPr marL="0" marR="0" lvl="0" indent="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ssistant" pitchFamily="2" charset="-79"/>
                          <a:ea typeface="+mn-ea"/>
                          <a:cs typeface="Assistant" pitchFamily="2" charset="-79"/>
                        </a:rPr>
                        <a:t>נתון חדש שלמדתי מהתשובה שהצ׳אט נתן: </a:t>
                      </a:r>
                      <a:br>
                        <a:rPr kumimoji="0" lang="he-I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ssistant" pitchFamily="2" charset="-79"/>
                          <a:ea typeface="+mn-ea"/>
                          <a:cs typeface="Assistant" pitchFamily="2" charset="-79"/>
                        </a:rPr>
                      </a:br>
                      <a:r>
                        <a:rPr kumimoji="0" lang="he-IL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ssistant" pitchFamily="2" charset="-79"/>
                          <a:ea typeface="+mn-ea"/>
                          <a:cs typeface="Assistant" pitchFamily="2" charset="-79"/>
                        </a:rPr>
                        <a:t>(פה כותבים מידע חדש שלמדתם בעקבות השאלה שלכם)</a:t>
                      </a:r>
                      <a:endParaRPr kumimoji="0" lang="he-IL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הפרומפט</a:t>
                      </a:r>
                      <a:br>
                        <a:rPr lang="he-I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</a:br>
                      <a:r>
                        <a:rPr lang="he-I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(</a:t>
                      </a:r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מה כתבתי ב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chat</a:t>
                      </a:r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)</a:t>
                      </a:r>
                      <a:endParaRPr lang="en-US" sz="1600" b="0" dirty="0">
                        <a:effectLst/>
                      </a:endParaRPr>
                    </a:p>
                  </a:txBody>
                  <a:tcPr marL="68580" marR="6858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מה הכוונה שלי?</a:t>
                      </a:r>
                      <a:br>
                        <a:rPr lang="he-I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</a:br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(תארו בשפה שלכם, מה אתם מנסים ללמוד/להשיג)</a:t>
                      </a:r>
                      <a:endParaRPr lang="he-IL" sz="1600" b="0" dirty="0">
                        <a:effectLst/>
                      </a:endParaRPr>
                    </a:p>
                  </a:txBody>
                  <a:tcPr marL="68580" marR="6858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6150742"/>
                  </a:ext>
                </a:extLst>
              </a:tr>
              <a:tr h="3679286">
                <a:tc>
                  <a:txBody>
                    <a:bodyPr/>
                    <a:lstStyle/>
                    <a:p>
                      <a:pPr marL="46355" algn="r" rtl="1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e-IL" sz="1800" dirty="0">
                        <a:effectLst/>
                      </a:endParaRPr>
                    </a:p>
                  </a:txBody>
                  <a:tcPr marL="68580" marR="6858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6355" algn="r" rtl="1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e-IL" sz="1800" dirty="0">
                        <a:effectLst/>
                      </a:endParaRPr>
                    </a:p>
                  </a:txBody>
                  <a:tcPr marL="68580" marR="6858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e-IL" sz="1800" dirty="0">
                        <a:effectLst/>
                      </a:endParaRPr>
                    </a:p>
                  </a:txBody>
                  <a:tcPr marL="68580" marR="6858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6222102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C50FB583-578D-018A-AFFF-CFE78A8B1E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-5388615" y="-335071"/>
            <a:ext cx="23751287" cy="1379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algn="r" defTabSz="914400" rtl="1" eaLnBrk="1" latinLnBrk="0" hangingPunct="1"/>
            <a:endParaRPr lang="en-IL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57FB8BE-7E86-597E-1BF9-230C9F4DCC47}"/>
              </a:ext>
            </a:extLst>
          </p:cNvPr>
          <p:cNvSpPr txBox="1"/>
          <p:nvPr/>
        </p:nvSpPr>
        <p:spPr>
          <a:xfrm>
            <a:off x="-48322" y="6304834"/>
            <a:ext cx="1773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dirty="0">
                <a:latin typeface="OS Aran 400 FFC" panose="02000506050000020004" pitchFamily="2" charset="-79"/>
                <a:cs typeface="OS Aran 400 FFC" panose="02000506050000020004" pitchFamily="2" charset="-79"/>
              </a:rPr>
              <a:t>ממשיכים הלאה...</a:t>
            </a:r>
            <a:endParaRPr lang="en-IL" dirty="0">
              <a:latin typeface="OS Aran 400 FFC" panose="02000506050000020004" pitchFamily="2" charset="-79"/>
              <a:cs typeface="OS Aran 400 FFC" panose="02000506050000020004" pitchFamily="2" charset="-79"/>
            </a:endParaRPr>
          </a:p>
        </p:txBody>
      </p:sp>
      <p:pic>
        <p:nvPicPr>
          <p:cNvPr id="8" name="Graphic 7" descr="Badge 1 with solid fill">
            <a:extLst>
              <a:ext uri="{FF2B5EF4-FFF2-40B4-BE49-F238E27FC236}">
                <a16:creationId xmlns:a16="http://schemas.microsoft.com/office/drawing/2014/main" id="{8DDA9D4A-7DBB-B9B5-A8E7-236EB8C837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10322" y="247523"/>
            <a:ext cx="914400" cy="9144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9D0CE7F-1C79-D87D-CDDA-76343310B76B}"/>
              </a:ext>
            </a:extLst>
          </p:cNvPr>
          <p:cNvSpPr txBox="1"/>
          <p:nvPr/>
        </p:nvSpPr>
        <p:spPr>
          <a:xfrm>
            <a:off x="1550019" y="517157"/>
            <a:ext cx="702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dirty="0">
                <a:latin typeface="OS Aran 400 FFC" panose="02000506050000020004" pitchFamily="2" charset="-79"/>
                <a:cs typeface="OS Aran 400 FFC" panose="02000506050000020004" pitchFamily="2" charset="-79"/>
              </a:rPr>
              <a:t>נתון</a:t>
            </a:r>
            <a:endParaRPr lang="en-IL" dirty="0">
              <a:latin typeface="OS Aran 400 FFC" panose="02000506050000020004" pitchFamily="2" charset="-79"/>
              <a:cs typeface="OS Aran 400 FFC" panose="02000506050000020004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0130279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0"/>
                <a:lumOff val="100000"/>
              </a:schemeClr>
            </a:gs>
            <a:gs pos="66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8600EE-7BC8-65D2-714E-AE8C26F31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6235" y="1028011"/>
            <a:ext cx="10515600" cy="527504"/>
          </a:xfrm>
        </p:spPr>
        <p:txBody>
          <a:bodyPr>
            <a:normAutofit fontScale="90000"/>
          </a:bodyPr>
          <a:lstStyle/>
          <a:p>
            <a:pPr algn="r" rtl="1"/>
            <a:r>
              <a:rPr lang="he-IL" sz="3200" dirty="0">
                <a:latin typeface="OS Aran 400 FFC" panose="02000506050000020004" pitchFamily="2" charset="-79"/>
                <a:cs typeface="OS Aran 400 FFC" panose="02000506050000020004" pitchFamily="2" charset="-79"/>
              </a:rPr>
              <a:t>השיחה שלכם עם הצ׳אט</a:t>
            </a:r>
            <a:endParaRPr lang="en-IL" sz="3200" dirty="0">
              <a:latin typeface="OS Aran 400 FFC" panose="02000506050000020004" pitchFamily="2" charset="-79"/>
              <a:cs typeface="OS Aran 400 FFC" panose="02000506050000020004" pitchFamily="2" charset="-79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FBF3931-C1B7-5576-02E1-D4EC50A039D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682731"/>
          <a:ext cx="10873635" cy="4622103"/>
        </p:xfrm>
        <a:graphic>
          <a:graphicData uri="http://schemas.openxmlformats.org/drawingml/2006/table">
            <a:tbl>
              <a:tblPr/>
              <a:tblGrid>
                <a:gridCol w="4347575">
                  <a:extLst>
                    <a:ext uri="{9D8B030D-6E8A-4147-A177-3AD203B41FA5}">
                      <a16:colId xmlns:a16="http://schemas.microsoft.com/office/drawing/2014/main" val="468212703"/>
                    </a:ext>
                  </a:extLst>
                </a:gridCol>
                <a:gridCol w="2642992">
                  <a:extLst>
                    <a:ext uri="{9D8B030D-6E8A-4147-A177-3AD203B41FA5}">
                      <a16:colId xmlns:a16="http://schemas.microsoft.com/office/drawing/2014/main" val="3668604993"/>
                    </a:ext>
                  </a:extLst>
                </a:gridCol>
                <a:gridCol w="3883068">
                  <a:extLst>
                    <a:ext uri="{9D8B030D-6E8A-4147-A177-3AD203B41FA5}">
                      <a16:colId xmlns:a16="http://schemas.microsoft.com/office/drawing/2014/main" val="1663887240"/>
                    </a:ext>
                  </a:extLst>
                </a:gridCol>
              </a:tblGrid>
              <a:tr h="942817">
                <a:tc>
                  <a:txBody>
                    <a:bodyPr/>
                    <a:lstStyle/>
                    <a:p>
                      <a:pPr marL="0" marR="0" lvl="0" indent="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ssistant" pitchFamily="2" charset="-79"/>
                          <a:ea typeface="+mn-ea"/>
                          <a:cs typeface="Assistant" pitchFamily="2" charset="-79"/>
                        </a:rPr>
                        <a:t>נתון חדש שלמדתי מהתשובה שהצ׳אט נתן: </a:t>
                      </a:r>
                      <a:br>
                        <a:rPr kumimoji="0" lang="he-I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ssistant" pitchFamily="2" charset="-79"/>
                          <a:ea typeface="+mn-ea"/>
                          <a:cs typeface="Assistant" pitchFamily="2" charset="-79"/>
                        </a:rPr>
                      </a:br>
                      <a:r>
                        <a:rPr kumimoji="0" lang="he-IL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ssistant" pitchFamily="2" charset="-79"/>
                          <a:ea typeface="+mn-ea"/>
                          <a:cs typeface="Assistant" pitchFamily="2" charset="-79"/>
                        </a:rPr>
                        <a:t>(פה כותבים מידע חדש שלמדתם בעקבות השאלה שלכם)</a:t>
                      </a:r>
                      <a:endParaRPr kumimoji="0" lang="he-IL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הפרומפט</a:t>
                      </a:r>
                      <a:br>
                        <a:rPr lang="he-I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</a:br>
                      <a:r>
                        <a:rPr lang="he-I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(</a:t>
                      </a:r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מה כתבתי ב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chat</a:t>
                      </a:r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)</a:t>
                      </a:r>
                      <a:endParaRPr lang="en-US" sz="1600" b="0" dirty="0">
                        <a:effectLst/>
                      </a:endParaRPr>
                    </a:p>
                  </a:txBody>
                  <a:tcPr marL="68580" marR="6858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מה הכוונה שלי?</a:t>
                      </a:r>
                      <a:br>
                        <a:rPr lang="he-I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</a:br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ssistant" pitchFamily="2" charset="-79"/>
                          <a:cs typeface="Assistant" pitchFamily="2" charset="-79"/>
                        </a:rPr>
                        <a:t>(תארו בשפה שלכם, מה אתם מנסים ללמוד/להשיג)</a:t>
                      </a:r>
                      <a:endParaRPr lang="he-IL" sz="1600" b="0" dirty="0">
                        <a:effectLst/>
                      </a:endParaRPr>
                    </a:p>
                  </a:txBody>
                  <a:tcPr marL="68580" marR="6858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6150742"/>
                  </a:ext>
                </a:extLst>
              </a:tr>
              <a:tr h="3679286">
                <a:tc>
                  <a:txBody>
                    <a:bodyPr/>
                    <a:lstStyle/>
                    <a:p>
                      <a:pPr marL="46355" algn="r" rtl="1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e-IL" sz="1800" dirty="0">
                        <a:effectLst/>
                      </a:endParaRPr>
                    </a:p>
                  </a:txBody>
                  <a:tcPr marL="68580" marR="6858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6355" algn="r" rtl="1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e-IL" sz="1800" dirty="0">
                        <a:effectLst/>
                      </a:endParaRPr>
                    </a:p>
                  </a:txBody>
                  <a:tcPr marL="68580" marR="6858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e-IL" sz="1800" dirty="0">
                        <a:effectLst/>
                      </a:endParaRPr>
                    </a:p>
                  </a:txBody>
                  <a:tcPr marL="68580" marR="6858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6222102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C50FB583-578D-018A-AFFF-CFE78A8B1E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-5388615" y="-335071"/>
            <a:ext cx="23751287" cy="1379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algn="r" defTabSz="914400" rtl="1" eaLnBrk="1" latinLnBrk="0" hangingPunct="1"/>
            <a:endParaRPr lang="en-IL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57FB8BE-7E86-597E-1BF9-230C9F4DCC47}"/>
              </a:ext>
            </a:extLst>
          </p:cNvPr>
          <p:cNvSpPr txBox="1"/>
          <p:nvPr/>
        </p:nvSpPr>
        <p:spPr>
          <a:xfrm>
            <a:off x="-48322" y="6304834"/>
            <a:ext cx="1773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dirty="0">
                <a:latin typeface="OS Aran 400 FFC" panose="02000506050000020004" pitchFamily="2" charset="-79"/>
                <a:cs typeface="OS Aran 400 FFC" panose="02000506050000020004" pitchFamily="2" charset="-79"/>
              </a:rPr>
              <a:t>ממשיכים הלאה...</a:t>
            </a:r>
            <a:endParaRPr lang="en-IL" dirty="0">
              <a:latin typeface="OS Aran 400 FFC" panose="02000506050000020004" pitchFamily="2" charset="-79"/>
              <a:cs typeface="OS Aran 400 FFC" panose="02000506050000020004" pitchFamily="2" charset="-79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9D0CE7F-1C79-D87D-CDDA-76343310B76B}"/>
              </a:ext>
            </a:extLst>
          </p:cNvPr>
          <p:cNvSpPr txBox="1"/>
          <p:nvPr/>
        </p:nvSpPr>
        <p:spPr>
          <a:xfrm>
            <a:off x="1550019" y="517157"/>
            <a:ext cx="702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dirty="0">
                <a:latin typeface="OS Aran 400 FFC" panose="02000506050000020004" pitchFamily="2" charset="-79"/>
                <a:cs typeface="OS Aran 400 FFC" panose="02000506050000020004" pitchFamily="2" charset="-79"/>
              </a:rPr>
              <a:t>נתון</a:t>
            </a:r>
            <a:endParaRPr lang="en-IL" dirty="0">
              <a:latin typeface="OS Aran 400 FFC" panose="02000506050000020004" pitchFamily="2" charset="-79"/>
              <a:cs typeface="OS Aran 400 FFC" panose="02000506050000020004" pitchFamily="2" charset="-79"/>
            </a:endParaRPr>
          </a:p>
        </p:txBody>
      </p:sp>
      <p:pic>
        <p:nvPicPr>
          <p:cNvPr id="6" name="Graphic 5" descr="Badge with solid fill">
            <a:extLst>
              <a:ext uri="{FF2B5EF4-FFF2-40B4-BE49-F238E27FC236}">
                <a16:creationId xmlns:a16="http://schemas.microsoft.com/office/drawing/2014/main" id="{9295F343-E8CF-04F7-D5B5-23766C4A26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8200" y="36858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79803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1414</Words>
  <Application>Microsoft Macintosh PowerPoint</Application>
  <PresentationFormat>Widescreen</PresentationFormat>
  <Paragraphs>126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Assistant</vt:lpstr>
      <vt:lpstr>Calibri</vt:lpstr>
      <vt:lpstr>Calibri Light</vt:lpstr>
      <vt:lpstr>OS Aran 400 FFC</vt:lpstr>
      <vt:lpstr>Office Theme</vt:lpstr>
      <vt:lpstr>השיחה שלי עם CHATGPT</vt:lpstr>
      <vt:lpstr>דוגמה שלי לשיחה – עברו עליה ותבינו מה אתם צריכים לעשות:</vt:lpstr>
      <vt:lpstr>השיחה שלי</vt:lpstr>
      <vt:lpstr>דוגמה שלי לשיחה – עברו עליה ותבינו מה אתם צריכים לעשות:</vt:lpstr>
      <vt:lpstr>דוגמה שלי לשיחה – עברו עליה ותבינו מה אתם צריכים לעשות:</vt:lpstr>
      <vt:lpstr>דוגמה שלי לשיחה – עברו עליה ותבינו מה אתם צריכים לעשות:</vt:lpstr>
      <vt:lpstr>השיחה שלכם עם הצ׳אט</vt:lpstr>
      <vt:lpstr>השיחה שלכם עם הצ׳אט</vt:lpstr>
      <vt:lpstr>השיחה שלכם עם הצ׳אט</vt:lpstr>
      <vt:lpstr>השיחה שלכם עם הצ׳אט</vt:lpstr>
      <vt:lpstr>השיחה שלכם עם הצ׳אט</vt:lpstr>
      <vt:lpstr>השיחה שלכם עם הצ׳אט</vt:lpstr>
      <vt:lpstr>השיחה שלכם עם הצ׳אט</vt:lpstr>
      <vt:lpstr>השיחה שלכם עם הצ׳אט</vt:lpstr>
      <vt:lpstr>השיחה שלכם עם הצ׳אט</vt:lpstr>
      <vt:lpstr>השיחה שלכם עם הצ׳אט</vt:lpstr>
      <vt:lpstr>השיחה שלכם עם הצ׳אט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השיחה שלי עם CHATGPT</dc:title>
  <dc:creator>Yoram Granit</dc:creator>
  <cp:lastModifiedBy>Yoram Granit</cp:lastModifiedBy>
  <cp:revision>1</cp:revision>
  <dcterms:created xsi:type="dcterms:W3CDTF">2023-11-06T09:30:34Z</dcterms:created>
  <dcterms:modified xsi:type="dcterms:W3CDTF">2023-11-06T10:18:53Z</dcterms:modified>
</cp:coreProperties>
</file>